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7" r:id="rId2"/>
    <p:sldId id="273" r:id="rId3"/>
    <p:sldId id="272" r:id="rId4"/>
    <p:sldId id="268" r:id="rId5"/>
    <p:sldId id="263" r:id="rId6"/>
    <p:sldId id="275" r:id="rId7"/>
    <p:sldId id="267" r:id="rId8"/>
    <p:sldId id="264" r:id="rId9"/>
    <p:sldId id="271" r:id="rId10"/>
    <p:sldId id="269" r:id="rId11"/>
    <p:sldId id="270" r:id="rId12"/>
    <p:sldId id="27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="" val="1"/>
      </p:ext>
    </p:extLst>
  </p:showPr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73" autoAdjust="0"/>
  </p:normalViewPr>
  <p:slideViewPr>
    <p:cSldViewPr snapToGrid="0" snapToObjects="1">
      <p:cViewPr>
        <p:scale>
          <a:sx n="60" d="100"/>
          <a:sy n="60" d="100"/>
        </p:scale>
        <p:origin x="-1434" y="-9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42225-24BD-FD4A-8542-85136F86A5F9}" type="datetimeFigureOut">
              <a:rPr lang="en-US" smtClean="0"/>
              <a:pPr/>
              <a:t>6/26/2013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0E553-1D00-874F-886D-2CAC81E76E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783210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0E553-1D00-874F-886D-2CAC81E76ED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259330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5490"/>
            <a:ext cx="2133600" cy="365125"/>
          </a:xfrm>
          <a:prstGeom prst="rect">
            <a:avLst/>
          </a:prstGeom>
        </p:spPr>
        <p:txBody>
          <a:bodyPr/>
          <a:lstStyle/>
          <a:p>
            <a:fld id="{CDD216A0-FD07-6448-A37A-560E577316CC}" type="datetimeFigureOut">
              <a:rPr lang="en-US" smtClean="0"/>
              <a:pPr/>
              <a:t>6/26/2013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549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5490"/>
            <a:ext cx="2133600" cy="365125"/>
          </a:xfrm>
          <a:prstGeom prst="rect">
            <a:avLst/>
          </a:prstGeom>
        </p:spPr>
        <p:txBody>
          <a:bodyPr/>
          <a:lstStyle/>
          <a:p>
            <a:fld id="{8D2DF76D-0E79-9848-B05D-B242B0FD35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774468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5490"/>
            <a:ext cx="2133600" cy="365125"/>
          </a:xfrm>
          <a:prstGeom prst="rect">
            <a:avLst/>
          </a:prstGeom>
        </p:spPr>
        <p:txBody>
          <a:bodyPr/>
          <a:lstStyle/>
          <a:p>
            <a:fld id="{CDD216A0-FD07-6448-A37A-560E577316CC}" type="datetimeFigureOut">
              <a:rPr lang="en-US" smtClean="0"/>
              <a:pPr/>
              <a:t>6/26/2013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549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5490"/>
            <a:ext cx="2133600" cy="365125"/>
          </a:xfrm>
          <a:prstGeom prst="rect">
            <a:avLst/>
          </a:prstGeom>
        </p:spPr>
        <p:txBody>
          <a:bodyPr/>
          <a:lstStyle/>
          <a:p>
            <a:fld id="{8D2DF76D-0E79-9848-B05D-B242B0FD35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255048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5490"/>
            <a:ext cx="2133600" cy="365125"/>
          </a:xfrm>
          <a:prstGeom prst="rect">
            <a:avLst/>
          </a:prstGeom>
        </p:spPr>
        <p:txBody>
          <a:bodyPr/>
          <a:lstStyle/>
          <a:p>
            <a:fld id="{CDD216A0-FD07-6448-A37A-560E577316CC}" type="datetimeFigureOut">
              <a:rPr lang="en-US" smtClean="0"/>
              <a:pPr/>
              <a:t>6/26/2013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549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5490"/>
            <a:ext cx="2133600" cy="365125"/>
          </a:xfrm>
          <a:prstGeom prst="rect">
            <a:avLst/>
          </a:prstGeom>
        </p:spPr>
        <p:txBody>
          <a:bodyPr/>
          <a:lstStyle/>
          <a:p>
            <a:fld id="{8D2DF76D-0E79-9848-B05D-B242B0FD35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86213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5490"/>
            <a:ext cx="2133600" cy="365125"/>
          </a:xfrm>
          <a:prstGeom prst="rect">
            <a:avLst/>
          </a:prstGeom>
        </p:spPr>
        <p:txBody>
          <a:bodyPr/>
          <a:lstStyle/>
          <a:p>
            <a:fld id="{CDD216A0-FD07-6448-A37A-560E577316CC}" type="datetimeFigureOut">
              <a:rPr lang="en-US" smtClean="0"/>
              <a:pPr/>
              <a:t>6/26/2013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549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5490"/>
            <a:ext cx="2133600" cy="365125"/>
          </a:xfrm>
          <a:prstGeom prst="rect">
            <a:avLst/>
          </a:prstGeom>
        </p:spPr>
        <p:txBody>
          <a:bodyPr/>
          <a:lstStyle/>
          <a:p>
            <a:fld id="{8D2DF76D-0E79-9848-B05D-B242B0FD35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4146379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5490"/>
            <a:ext cx="2133600" cy="365125"/>
          </a:xfrm>
          <a:prstGeom prst="rect">
            <a:avLst/>
          </a:prstGeom>
        </p:spPr>
        <p:txBody>
          <a:bodyPr/>
          <a:lstStyle/>
          <a:p>
            <a:fld id="{CDD216A0-FD07-6448-A37A-560E577316CC}" type="datetimeFigureOut">
              <a:rPr lang="en-US" smtClean="0"/>
              <a:pPr/>
              <a:t>6/26/2013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549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5490"/>
            <a:ext cx="2133600" cy="365125"/>
          </a:xfrm>
          <a:prstGeom prst="rect">
            <a:avLst/>
          </a:prstGeom>
        </p:spPr>
        <p:txBody>
          <a:bodyPr/>
          <a:lstStyle/>
          <a:p>
            <a:fld id="{8D2DF76D-0E79-9848-B05D-B242B0FD35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409572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75490"/>
            <a:ext cx="2133600" cy="365125"/>
          </a:xfrm>
          <a:prstGeom prst="rect">
            <a:avLst/>
          </a:prstGeom>
        </p:spPr>
        <p:txBody>
          <a:bodyPr/>
          <a:lstStyle/>
          <a:p>
            <a:fld id="{CDD216A0-FD07-6448-A37A-560E577316CC}" type="datetimeFigureOut">
              <a:rPr lang="en-US" smtClean="0"/>
              <a:pPr/>
              <a:t>6/26/2013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7549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75490"/>
            <a:ext cx="2133600" cy="365125"/>
          </a:xfrm>
          <a:prstGeom prst="rect">
            <a:avLst/>
          </a:prstGeom>
        </p:spPr>
        <p:txBody>
          <a:bodyPr/>
          <a:lstStyle/>
          <a:p>
            <a:fld id="{8D2DF76D-0E79-9848-B05D-B242B0FD35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102216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75490"/>
            <a:ext cx="2133600" cy="365125"/>
          </a:xfrm>
          <a:prstGeom prst="rect">
            <a:avLst/>
          </a:prstGeom>
        </p:spPr>
        <p:txBody>
          <a:bodyPr/>
          <a:lstStyle/>
          <a:p>
            <a:fld id="{CDD216A0-FD07-6448-A37A-560E577316CC}" type="datetimeFigureOut">
              <a:rPr lang="en-US" smtClean="0"/>
              <a:pPr/>
              <a:t>6/26/2013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7549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75490"/>
            <a:ext cx="2133600" cy="365125"/>
          </a:xfrm>
          <a:prstGeom prst="rect">
            <a:avLst/>
          </a:prstGeom>
        </p:spPr>
        <p:txBody>
          <a:bodyPr/>
          <a:lstStyle/>
          <a:p>
            <a:fld id="{8D2DF76D-0E79-9848-B05D-B242B0FD35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821671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75490"/>
            <a:ext cx="2133600" cy="365125"/>
          </a:xfrm>
          <a:prstGeom prst="rect">
            <a:avLst/>
          </a:prstGeom>
        </p:spPr>
        <p:txBody>
          <a:bodyPr/>
          <a:lstStyle/>
          <a:p>
            <a:fld id="{CDD216A0-FD07-6448-A37A-560E577316CC}" type="datetimeFigureOut">
              <a:rPr lang="en-US" smtClean="0"/>
              <a:pPr/>
              <a:t>6/26/2013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7549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75490"/>
            <a:ext cx="2133600" cy="365125"/>
          </a:xfrm>
          <a:prstGeom prst="rect">
            <a:avLst/>
          </a:prstGeom>
        </p:spPr>
        <p:txBody>
          <a:bodyPr/>
          <a:lstStyle/>
          <a:p>
            <a:fld id="{8D2DF76D-0E79-9848-B05D-B242B0FD35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820085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75490"/>
            <a:ext cx="2133600" cy="365125"/>
          </a:xfrm>
          <a:prstGeom prst="rect">
            <a:avLst/>
          </a:prstGeom>
        </p:spPr>
        <p:txBody>
          <a:bodyPr/>
          <a:lstStyle/>
          <a:p>
            <a:fld id="{CDD216A0-FD07-6448-A37A-560E577316CC}" type="datetimeFigureOut">
              <a:rPr lang="en-US" smtClean="0"/>
              <a:pPr/>
              <a:t>6/26/2013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7549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75490"/>
            <a:ext cx="2133600" cy="365125"/>
          </a:xfrm>
          <a:prstGeom prst="rect">
            <a:avLst/>
          </a:prstGeom>
        </p:spPr>
        <p:txBody>
          <a:bodyPr/>
          <a:lstStyle/>
          <a:p>
            <a:fld id="{8D2DF76D-0E79-9848-B05D-B242B0FD35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670648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75490"/>
            <a:ext cx="2133600" cy="365125"/>
          </a:xfrm>
          <a:prstGeom prst="rect">
            <a:avLst/>
          </a:prstGeom>
        </p:spPr>
        <p:txBody>
          <a:bodyPr/>
          <a:lstStyle/>
          <a:p>
            <a:fld id="{CDD216A0-FD07-6448-A37A-560E577316CC}" type="datetimeFigureOut">
              <a:rPr lang="en-US" smtClean="0"/>
              <a:pPr/>
              <a:t>6/26/2013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7549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75490"/>
            <a:ext cx="2133600" cy="365125"/>
          </a:xfrm>
          <a:prstGeom prst="rect">
            <a:avLst/>
          </a:prstGeom>
        </p:spPr>
        <p:txBody>
          <a:bodyPr/>
          <a:lstStyle/>
          <a:p>
            <a:fld id="{8D2DF76D-0E79-9848-B05D-B242B0FD35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936006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75490"/>
            <a:ext cx="2133600" cy="365125"/>
          </a:xfrm>
          <a:prstGeom prst="rect">
            <a:avLst/>
          </a:prstGeom>
        </p:spPr>
        <p:txBody>
          <a:bodyPr/>
          <a:lstStyle/>
          <a:p>
            <a:fld id="{CDD216A0-FD07-6448-A37A-560E577316CC}" type="datetimeFigureOut">
              <a:rPr lang="en-US" smtClean="0"/>
              <a:pPr/>
              <a:t>6/26/2013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7549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75490"/>
            <a:ext cx="2133600" cy="365125"/>
          </a:xfrm>
          <a:prstGeom prst="rect">
            <a:avLst/>
          </a:prstGeom>
        </p:spPr>
        <p:txBody>
          <a:bodyPr/>
          <a:lstStyle/>
          <a:p>
            <a:fld id="{8D2DF76D-0E79-9848-B05D-B242B0FD35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381173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048" y="274638"/>
            <a:ext cx="66057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369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9709" y="6243555"/>
            <a:ext cx="1337378" cy="5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2595" y="5988688"/>
            <a:ext cx="1121978" cy="773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 userDrawn="1"/>
        </p:nvPicPr>
        <p:blipFill>
          <a:blip r:embed="rId1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5466" y="5938269"/>
            <a:ext cx="865008" cy="870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0082" y="6032610"/>
            <a:ext cx="1808705" cy="6976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949" y="6018642"/>
            <a:ext cx="3097082" cy="74314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128" y="146434"/>
            <a:ext cx="1811337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326587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6YEtEyr6N4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visibledifference.org.u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685800" y="1072055"/>
            <a:ext cx="7772400" cy="44616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</a:t>
            </a:r>
            <a:r>
              <a:rPr lang="en-US" dirty="0"/>
              <a:t>should be exceptional: copyright, human rights or taking disability </a:t>
            </a:r>
            <a:r>
              <a:rPr lang="en-US" dirty="0" smtClean="0"/>
              <a:t>seriously?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800" dirty="0" err="1"/>
              <a:t>Dr</a:t>
            </a:r>
            <a:r>
              <a:rPr lang="en-US" sz="2800" dirty="0"/>
              <a:t> Abbe Brown, University of Aberdeen </a:t>
            </a:r>
            <a:br>
              <a:rPr lang="en-US" sz="2800" dirty="0"/>
            </a:br>
            <a:r>
              <a:rPr lang="en-US" sz="2800" dirty="0"/>
              <a:t>Professor Charlotte </a:t>
            </a:r>
            <a:r>
              <a:rPr lang="en-US" sz="2800" dirty="0" err="1"/>
              <a:t>Waelde</a:t>
            </a:r>
            <a:r>
              <a:rPr lang="en-US" sz="2800" dirty="0"/>
              <a:t>, University of Exeter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GB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43354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The </a:t>
            </a:r>
            <a:r>
              <a:rPr lang="en-GB" dirty="0"/>
              <a:t>d</a:t>
            </a:r>
            <a:r>
              <a:rPr lang="en-GB" dirty="0" smtClean="0"/>
              <a:t>isability perspective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/>
              <a:t>Cases on disability and copyright?</a:t>
            </a:r>
          </a:p>
          <a:p>
            <a:r>
              <a:rPr lang="en-US" sz="3000" dirty="0"/>
              <a:t>Copyright provides an answer to the word question</a:t>
            </a:r>
          </a:p>
          <a:p>
            <a:r>
              <a:rPr lang="en-US" sz="3000" dirty="0"/>
              <a:t>Copyright does not address the dance question</a:t>
            </a:r>
          </a:p>
          <a:p>
            <a:r>
              <a:rPr lang="en-US" sz="3000" dirty="0"/>
              <a:t>Copyright has made human rights and disability </a:t>
            </a:r>
            <a:r>
              <a:rPr lang="en-US" sz="3000" dirty="0" smtClean="0"/>
              <a:t>exceptional</a:t>
            </a:r>
            <a:endParaRPr lang="en-GB" sz="3000" dirty="0"/>
          </a:p>
          <a:p>
            <a:pPr lvl="1"/>
            <a:r>
              <a:rPr lang="en-GB" sz="3000" dirty="0"/>
              <a:t>implicitly</a:t>
            </a:r>
          </a:p>
          <a:p>
            <a:pPr lvl="1"/>
            <a:r>
              <a:rPr lang="en-GB" sz="3000" dirty="0"/>
              <a:t>knowingly</a:t>
            </a:r>
            <a:endParaRPr lang="en-US" sz="3000" dirty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Other thoughts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5738"/>
            <a:ext cx="8229600" cy="4204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Human rights do not have vehicles to deliver their  answers</a:t>
            </a:r>
          </a:p>
          <a:p>
            <a:endParaRPr lang="en-US" sz="3600" dirty="0"/>
          </a:p>
          <a:p>
            <a:pPr marL="0" indent="0">
              <a:buNone/>
            </a:pPr>
            <a:r>
              <a:rPr lang="en-US" sz="3600" dirty="0"/>
              <a:t>Exceptional not because of lack of treaty but lack of enforceability and private power of others 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A way forward?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Activism and pressure for international copyright </a:t>
            </a:r>
            <a:r>
              <a:rPr lang="en-US" u="sng" dirty="0" smtClean="0"/>
              <a:t>treaties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/>
              <a:t>National activism and legislation</a:t>
            </a:r>
          </a:p>
          <a:p>
            <a:pPr lvl="2"/>
            <a:r>
              <a:rPr lang="en-US" sz="2800" dirty="0"/>
              <a:t>UK model “plus”</a:t>
            </a:r>
          </a:p>
          <a:p>
            <a:pPr lvl="2"/>
            <a:r>
              <a:rPr lang="en-US" sz="2800" dirty="0"/>
              <a:t>If challenged, TRIPS and human rights at WTO</a:t>
            </a:r>
          </a:p>
          <a:p>
            <a:pPr lvl="3"/>
            <a:r>
              <a:rPr lang="en-US" sz="2400" dirty="0"/>
              <a:t>courts rather than policy</a:t>
            </a:r>
          </a:p>
          <a:p>
            <a:pPr lvl="3">
              <a:buNone/>
            </a:pPr>
            <a:endParaRPr lang="en-US" dirty="0"/>
          </a:p>
          <a:p>
            <a:pPr lvl="3">
              <a:buNone/>
            </a:pPr>
            <a:r>
              <a:rPr lang="en-US" sz="3600" b="1" dirty="0"/>
              <a:t>Taking disability seriously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96938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/>
              <a:t>What are we talking about?</a:t>
            </a:r>
            <a:br>
              <a:rPr lang="en-GB" dirty="0" smtClean="0"/>
            </a:br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4" name="Picture 2" descr="C:\Users\law591\Pictures\Braill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7779" y="1527997"/>
            <a:ext cx="2787411" cy="1514749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1209" y="1427174"/>
            <a:ext cx="2928521" cy="16155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83324" y="3042746"/>
            <a:ext cx="82296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1200" dirty="0"/>
              <a:t>Son of Groucho Creative Commons Attribution 2.0 Generic licence via Flickr</a:t>
            </a:r>
          </a:p>
          <a:p>
            <a:pPr lvl="1"/>
            <a:r>
              <a:rPr lang="en-GB" sz="1200" dirty="0" err="1"/>
              <a:t>Karola</a:t>
            </a:r>
            <a:r>
              <a:rPr lang="en-GB" sz="1200" dirty="0"/>
              <a:t> </a:t>
            </a:r>
            <a:r>
              <a:rPr lang="en-GB" sz="1200" dirty="0" err="1"/>
              <a:t>Riegler</a:t>
            </a:r>
            <a:r>
              <a:rPr lang="en-GB" sz="1200" dirty="0"/>
              <a:t> Photography Creative Commons Attribution – No </a:t>
            </a:r>
            <a:r>
              <a:rPr lang="en-GB" sz="1200" dirty="0" err="1"/>
              <a:t>Derivs</a:t>
            </a:r>
            <a:r>
              <a:rPr lang="en-GB" sz="1200" dirty="0"/>
              <a:t> 2.0 Generic licence via Flickr</a:t>
            </a:r>
            <a:endParaRPr lang="en-US" sz="1200" dirty="0"/>
          </a:p>
          <a:p>
            <a:pPr lvl="1"/>
            <a:endParaRPr lang="en-US" dirty="0"/>
          </a:p>
          <a:p>
            <a:pPr lvl="1"/>
            <a:r>
              <a:rPr lang="en-US" sz="2000" dirty="0"/>
              <a:t>new style – DAISY project</a:t>
            </a:r>
          </a:p>
          <a:p>
            <a:pPr lvl="2"/>
            <a:r>
              <a:rPr lang="en-US" sz="2000" dirty="0"/>
              <a:t>“the prohibitive cost of refreshable braille has forced publishers to offer only a braille reading experience through expensive hard copy. The market for the new device consists almost entirely of readers who currently do not have access to a refreshable braille display because these are mostly supplied by governments to blind people in education and employment in the most prosperous countries.”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42088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 What </a:t>
            </a:r>
            <a:r>
              <a:rPr lang="en-US" dirty="0"/>
              <a:t>are we talking about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>Dance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A </a:t>
            </a:r>
            <a:r>
              <a:rPr lang="en-US" dirty="0"/>
              <a:t>Casting Exploration </a:t>
            </a:r>
            <a:endParaRPr lang="en-US" dirty="0">
              <a:hlinkClick r:id="rId2"/>
            </a:endParaRPr>
          </a:p>
          <a:p>
            <a:pPr marL="0" lvl="1" indent="0">
              <a:buNone/>
            </a:pPr>
            <a:endParaRPr lang="en-GB" dirty="0" smtClean="0">
              <a:hlinkClick r:id="rId2"/>
            </a:endParaRPr>
          </a:p>
          <a:p>
            <a:pPr marL="0" lvl="1" indent="0" algn="ctr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://www.youtube.com/watch?v=6YEtEyr6N4g</a:t>
            </a:r>
            <a:endParaRPr lang="en-US" sz="1600" dirty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Fundamental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521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en-GB" sz="3400" dirty="0" smtClean="0"/>
          </a:p>
          <a:p>
            <a:pPr marL="349250" lvl="1" indent="-34925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4000" dirty="0"/>
              <a:t>Why CRPD?</a:t>
            </a:r>
          </a:p>
          <a:p>
            <a:pPr marL="1089025" lvl="3" indent="-349250">
              <a:spcBef>
                <a:spcPts val="2000"/>
              </a:spcBef>
            </a:pPr>
            <a:r>
              <a:rPr lang="en-US" sz="3600" dirty="0"/>
              <a:t>exceptional</a:t>
            </a:r>
            <a:r>
              <a:rPr lang="en-US" sz="3600" dirty="0" smtClean="0"/>
              <a:t>?</a:t>
            </a:r>
          </a:p>
          <a:p>
            <a:pPr marL="1089025" lvl="3" indent="-349250">
              <a:spcBef>
                <a:spcPts val="2000"/>
              </a:spcBef>
            </a:pPr>
            <a:endParaRPr lang="en-US" sz="1700" dirty="0"/>
          </a:p>
          <a:p>
            <a:pPr marL="349250" lvl="1" indent="-34925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4000" dirty="0"/>
              <a:t>What is disability?</a:t>
            </a:r>
          </a:p>
          <a:p>
            <a:pPr marL="1089025" lvl="3" indent="-349250">
              <a:spcBef>
                <a:spcPts val="2000"/>
              </a:spcBef>
            </a:pPr>
            <a:r>
              <a:rPr lang="en-US" sz="3600" dirty="0"/>
              <a:t>social, medical, affirmative </a:t>
            </a:r>
          </a:p>
          <a:p>
            <a:pPr marL="1089025" lvl="3" indent="-349250">
              <a:spcBef>
                <a:spcPts val="2000"/>
              </a:spcBef>
            </a:pPr>
            <a:r>
              <a:rPr lang="en-US" sz="3600" dirty="0" smtClean="0"/>
              <a:t>cognitive/physical/sensory</a:t>
            </a:r>
          </a:p>
          <a:p>
            <a:pPr marL="1089025" lvl="3" indent="-349250">
              <a:spcBef>
                <a:spcPts val="2000"/>
              </a:spcBef>
            </a:pPr>
            <a:r>
              <a:rPr lang="en-US" sz="3600" dirty="0"/>
              <a:t>ethical silence</a:t>
            </a:r>
          </a:p>
          <a:p>
            <a:pPr marL="1089025" lvl="3" indent="-349250">
              <a:spcBef>
                <a:spcPts val="2000"/>
              </a:spcBef>
            </a:pPr>
            <a:endParaRPr lang="en-US" sz="3600" dirty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Law – what is exceptional? - 1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521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The human rights perspective</a:t>
            </a:r>
          </a:p>
          <a:p>
            <a:pPr lvl="1"/>
            <a:endParaRPr lang="en-US" sz="1200" dirty="0"/>
          </a:p>
          <a:p>
            <a:pPr marL="0" indent="0">
              <a:buNone/>
            </a:pPr>
            <a:r>
              <a:rPr lang="en-US" sz="2150" dirty="0"/>
              <a:t>“</a:t>
            </a:r>
            <a:r>
              <a:rPr lang="en-US" sz="2400" dirty="0"/>
              <a:t>Mainstream” treaties (1966)</a:t>
            </a:r>
          </a:p>
          <a:p>
            <a:pPr lvl="2"/>
            <a:r>
              <a:rPr lang="en-US" dirty="0"/>
              <a:t>ICESCR </a:t>
            </a:r>
          </a:p>
          <a:p>
            <a:pPr lvl="3"/>
            <a:r>
              <a:rPr lang="en-US" sz="1600" dirty="0"/>
              <a:t>cultural life </a:t>
            </a:r>
          </a:p>
          <a:p>
            <a:pPr lvl="3"/>
            <a:r>
              <a:rPr lang="en-US" sz="1600" dirty="0"/>
              <a:t>reward of author</a:t>
            </a:r>
          </a:p>
          <a:p>
            <a:pPr lvl="3"/>
            <a:r>
              <a:rPr lang="en-US" sz="1600" dirty="0"/>
              <a:t>non discrimination</a:t>
            </a:r>
          </a:p>
          <a:p>
            <a:pPr lvl="4"/>
            <a:r>
              <a:rPr lang="en-US" sz="1600" dirty="0"/>
              <a:t>General Comments</a:t>
            </a:r>
          </a:p>
          <a:p>
            <a:pPr lvl="2"/>
            <a:r>
              <a:rPr lang="en-US" dirty="0"/>
              <a:t>ICCPR</a:t>
            </a:r>
          </a:p>
          <a:p>
            <a:pPr lvl="3"/>
            <a:r>
              <a:rPr lang="en-US" sz="1600" dirty="0"/>
              <a:t>expression and information</a:t>
            </a:r>
          </a:p>
          <a:p>
            <a:pPr lvl="4"/>
            <a:r>
              <a:rPr lang="en-US" sz="1600" dirty="0"/>
              <a:t>General Comment</a:t>
            </a:r>
          </a:p>
          <a:p>
            <a:pPr lvl="2"/>
            <a:r>
              <a:rPr lang="en-US" dirty="0"/>
              <a:t>CRPD (2006</a:t>
            </a:r>
            <a:r>
              <a:rPr lang="en-US" dirty="0" smtClean="0"/>
              <a:t>)</a:t>
            </a:r>
            <a:endParaRPr lang="en-US" dirty="0"/>
          </a:p>
          <a:p>
            <a:pPr lvl="3"/>
            <a:r>
              <a:rPr lang="en-US" sz="1600" dirty="0"/>
              <a:t>develop and </a:t>
            </a:r>
            <a:r>
              <a:rPr lang="en-US" sz="1600" dirty="0" err="1"/>
              <a:t>utilise</a:t>
            </a:r>
            <a:r>
              <a:rPr lang="en-US" sz="1600" dirty="0"/>
              <a:t> creative, artistic and intellectual potential, for own benefit and enrich society; IP not to be obstacle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76394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Outcome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7628"/>
            <a:ext cx="8229600" cy="406217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Copyright is exceptional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3600" dirty="0"/>
              <a:t>For blind readers, focus is on expression and sharing in culture, subject to some reward of individual author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5509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Law – what is exceptional?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8084"/>
            <a:ext cx="8229600" cy="42409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The copyright perspective</a:t>
            </a:r>
          </a:p>
          <a:p>
            <a:pPr lvl="2"/>
            <a:endParaRPr lang="en-US" sz="1400" dirty="0"/>
          </a:p>
          <a:p>
            <a:pPr lvl="2"/>
            <a:r>
              <a:rPr lang="en-US" sz="2000" dirty="0"/>
              <a:t>copyright owner controls reproduction</a:t>
            </a:r>
          </a:p>
          <a:p>
            <a:pPr lvl="3"/>
            <a:r>
              <a:rPr lang="en-US" dirty="0"/>
              <a:t>subject to limits </a:t>
            </a:r>
          </a:p>
          <a:p>
            <a:pPr lvl="3"/>
            <a:r>
              <a:rPr lang="en-US" dirty="0"/>
              <a:t>international copyright treaties “blind” to disability </a:t>
            </a:r>
          </a:p>
          <a:p>
            <a:pPr lvl="2"/>
            <a:endParaRPr lang="en-US" sz="1400" dirty="0"/>
          </a:p>
          <a:p>
            <a:pPr lvl="2"/>
            <a:r>
              <a:rPr lang="en-US" sz="2000" dirty="0"/>
              <a:t>UK CVIPA 2002 and Hargreaves</a:t>
            </a:r>
          </a:p>
          <a:p>
            <a:pPr lvl="3"/>
            <a:r>
              <a:rPr lang="en-US" dirty="0"/>
              <a:t>other states could do more</a:t>
            </a:r>
          </a:p>
          <a:p>
            <a:pPr lvl="3"/>
            <a:r>
              <a:rPr lang="en-US" dirty="0"/>
              <a:t>moral rights impact?</a:t>
            </a:r>
          </a:p>
          <a:p>
            <a:pPr lvl="2"/>
            <a:endParaRPr lang="en-US" sz="1400" dirty="0"/>
          </a:p>
          <a:p>
            <a:pPr lvl="2"/>
            <a:r>
              <a:rPr lang="en-US" sz="2000" dirty="0"/>
              <a:t>A (ongoing) disappointing international experience</a:t>
            </a:r>
          </a:p>
          <a:p>
            <a:pPr lvl="4"/>
            <a:r>
              <a:rPr lang="en-US" dirty="0"/>
              <a:t>essential medicines, TRIPS and FTAs yet again….</a:t>
            </a:r>
          </a:p>
          <a:p>
            <a:pPr lvl="2"/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08732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Outcome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US" sz="3900" dirty="0"/>
              <a:t>Human rights and disability exceptional </a:t>
            </a:r>
          </a:p>
          <a:p>
            <a:endParaRPr lang="en-US" sz="3900" dirty="0"/>
          </a:p>
          <a:p>
            <a:pPr marL="0" indent="0">
              <a:buNone/>
            </a:pPr>
            <a:r>
              <a:rPr lang="en-US" sz="3900" dirty="0"/>
              <a:t>Focus is </a:t>
            </a:r>
            <a:r>
              <a:rPr lang="en-US" sz="3900" dirty="0" err="1"/>
              <a:t>maximising</a:t>
            </a:r>
            <a:r>
              <a:rPr lang="en-US" sz="3900" dirty="0"/>
              <a:t> publishers’ rights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55800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Missing interactions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Dance and disability</a:t>
            </a:r>
          </a:p>
          <a:p>
            <a:pPr lvl="1"/>
            <a:endParaRPr lang="en-US" sz="1200" dirty="0"/>
          </a:p>
          <a:p>
            <a:pPr marL="457200" lvl="1" indent="0">
              <a:buNone/>
            </a:pPr>
            <a:r>
              <a:rPr lang="en-US" sz="2400" dirty="0"/>
              <a:t>disregard by copyright :</a:t>
            </a:r>
          </a:p>
          <a:p>
            <a:pPr lvl="2"/>
            <a:r>
              <a:rPr lang="en-US" dirty="0"/>
              <a:t>ownership, authorship, choreography, fixation</a:t>
            </a:r>
          </a:p>
          <a:p>
            <a:pPr lvl="2"/>
            <a:r>
              <a:rPr lang="en-US" dirty="0"/>
              <a:t>moral rights, parody</a:t>
            </a:r>
          </a:p>
          <a:p>
            <a:pPr lvl="2"/>
            <a:r>
              <a:rPr lang="en-US" dirty="0"/>
              <a:t>Casting Exploration – new work, new control? </a:t>
            </a:r>
          </a:p>
          <a:p>
            <a:pPr lvl="3"/>
            <a:endParaRPr lang="en-US" sz="1800" dirty="0">
              <a:hlinkClick r:id="rId2"/>
            </a:endParaRPr>
          </a:p>
          <a:p>
            <a:pPr marL="1371600" lvl="3" indent="0">
              <a:buNone/>
            </a:pPr>
            <a:r>
              <a:rPr lang="en-US" sz="2400" dirty="0">
                <a:hlinkClick r:id="rId2"/>
              </a:rPr>
              <a:t>www.invisibledifference.org.uk</a:t>
            </a:r>
            <a:endParaRPr lang="en-US" sz="2400" dirty="0"/>
          </a:p>
          <a:p>
            <a:pPr lvl="4"/>
            <a:endParaRPr lang="en-US" sz="1000" b="1" i="1" dirty="0"/>
          </a:p>
          <a:p>
            <a:pPr lvl="4"/>
            <a:r>
              <a:rPr lang="en-US" b="1" i="1" dirty="0"/>
              <a:t>Can copyright see difference?</a:t>
            </a:r>
          </a:p>
          <a:p>
            <a:pPr lvl="4"/>
            <a:r>
              <a:rPr lang="en-US" b="1" i="1" dirty="0"/>
              <a:t>Is there an acceptable face of disability in dance?</a:t>
            </a:r>
          </a:p>
          <a:p>
            <a:pPr lvl="4"/>
            <a:r>
              <a:rPr lang="en-US" b="1" i="1" dirty="0"/>
              <a:t>Should disability be kept private?</a:t>
            </a:r>
          </a:p>
          <a:p>
            <a:pPr lvl="4"/>
            <a:r>
              <a:rPr lang="en-US" b="1" i="1" dirty="0"/>
              <a:t>Who values disabled dance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442</Words>
  <Application>Microsoft Office PowerPoint</Application>
  <PresentationFormat>On-screen Show (4:3)</PresentationFormat>
  <Paragraphs>92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   What should be exceptional: copyright, human rights or taking disability seriously?  Dr Abbe Brown, University of Aberdeen  Professor Charlotte Waelde, University of Exeter   </vt:lpstr>
      <vt:lpstr>What are we talking about? Text</vt:lpstr>
      <vt:lpstr> What are we talking about? Dance</vt:lpstr>
      <vt:lpstr>Fundamental questions</vt:lpstr>
      <vt:lpstr>Law – what is exceptional? - 1</vt:lpstr>
      <vt:lpstr>Outcome 1</vt:lpstr>
      <vt:lpstr> Law – what is exceptional? - 2</vt:lpstr>
      <vt:lpstr>Outcome 2</vt:lpstr>
      <vt:lpstr>Missing interactions </vt:lpstr>
      <vt:lpstr>The disability perspective</vt:lpstr>
      <vt:lpstr>Other thoughts</vt:lpstr>
      <vt:lpstr>A way forward?</vt:lpstr>
    </vt:vector>
  </TitlesOfParts>
  <Company>Coventry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Dance, law and disability; exploring issues of visibility and invisibility in the work of disabled dance artists</dc:title>
  <dc:creator>Sarah Whatley</dc:creator>
  <cp:lastModifiedBy>Core Duo</cp:lastModifiedBy>
  <cp:revision>44</cp:revision>
  <dcterms:created xsi:type="dcterms:W3CDTF">2013-06-26T11:59:23Z</dcterms:created>
  <dcterms:modified xsi:type="dcterms:W3CDTF">2013-06-26T12:07:50Z</dcterms:modified>
</cp:coreProperties>
</file>