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3"/>
  </p:notesMasterIdLst>
  <p:sldIdLst>
    <p:sldId id="256" r:id="rId2"/>
    <p:sldId id="266" r:id="rId3"/>
    <p:sldId id="270" r:id="rId4"/>
    <p:sldId id="297" r:id="rId5"/>
    <p:sldId id="271" r:id="rId6"/>
    <p:sldId id="298" r:id="rId7"/>
    <p:sldId id="286" r:id="rId8"/>
    <p:sldId id="302" r:id="rId9"/>
    <p:sldId id="303" r:id="rId10"/>
    <p:sldId id="300" r:id="rId11"/>
    <p:sldId id="301" r:id="rId12"/>
    <p:sldId id="285" r:id="rId13"/>
    <p:sldId id="291" r:id="rId14"/>
    <p:sldId id="290" r:id="rId15"/>
    <p:sldId id="305" r:id="rId16"/>
    <p:sldId id="292" r:id="rId17"/>
    <p:sldId id="306" r:id="rId18"/>
    <p:sldId id="279" r:id="rId19"/>
    <p:sldId id="304" r:id="rId20"/>
    <p:sldId id="308" r:id="rId21"/>
    <p:sldId id="30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be Brown" initials="E L"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0171" autoAdjust="0"/>
  </p:normalViewPr>
  <p:slideViewPr>
    <p:cSldViewPr snapToGrid="0" snapToObjects="1">
      <p:cViewPr>
        <p:scale>
          <a:sx n="90" d="100"/>
          <a:sy n="90" d="100"/>
        </p:scale>
        <p:origin x="-732"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3-25T22:21:06.317" idx="1">
    <p:pos x="3164" y="2089"/>
    <p:text>it is a joint programme I think we have to acknowledge that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5-03-25T22:21:41.047" idx="2">
    <p:pos x="4347" y="320"/>
    <p:text>yes I suggest we show these for at least few seconds</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5-03-25T22:24:16.573" idx="3">
    <p:pos x="1547" y="1031"/>
    <p:text>I think some of the slides are a little wordy?</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5-03-25T22:30:06.938" idx="4">
    <p:pos x="3396" y="1378"/>
    <p:text>again I cut a little as quite wordy</p:text>
  </p:cm>
  <p:cm authorId="0" dt="2015-03-25T22:32:03.896" idx="5">
    <p:pos x="2338" y="3458"/>
    <p:text>I have tweaked this as I am not sure that this was part of the findings? more a next step?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B8EE32-4C73-ED4D-AAFB-3512A7C6A6F5}" type="datetimeFigureOut">
              <a:rPr lang="en-US" smtClean="0"/>
              <a:t>4/7/2015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F4D7E6-606E-0B4C-A058-E7D38802B0B0}" type="slidenum">
              <a:rPr lang="en-US" smtClean="0"/>
              <a:t>‹#›</a:t>
            </a:fld>
            <a:endParaRPr lang="en-US"/>
          </a:p>
        </p:txBody>
      </p:sp>
    </p:spTree>
    <p:extLst>
      <p:ext uri="{BB962C8B-B14F-4D97-AF65-F5344CB8AC3E}">
        <p14:creationId xmlns:p14="http://schemas.microsoft.com/office/powerpoint/2010/main" val="34108492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GB"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GB"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GB"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GB"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GB"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4/7/2015</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invisibledifference.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7AyXdpze1yg" TargetMode="External"/><Relationship Id="rId2" Type="http://schemas.openxmlformats.org/officeDocument/2006/relationships/hyperlink" Target="https://www.youtube.com/watch?v=VcpcujComks" TargetMode="Externa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0947" y="973668"/>
            <a:ext cx="6589676" cy="1376127"/>
          </a:xfrm>
        </p:spPr>
        <p:txBody>
          <a:bodyPr>
            <a:noAutofit/>
          </a:bodyPr>
          <a:lstStyle/>
          <a:p>
            <a:r>
              <a:rPr lang="en-US" sz="2400" b="1" dirty="0" smtClean="0"/>
              <a:t>Disabled </a:t>
            </a:r>
            <a:r>
              <a:rPr lang="en-US" sz="2400" b="1" dirty="0"/>
              <a:t>Dance</a:t>
            </a:r>
            <a:r>
              <a:rPr lang="en-US" sz="2400" b="1" dirty="0" smtClean="0"/>
              <a:t>: Cultural Heritage, Audience Literacy and Legal Contributions  </a:t>
            </a:r>
            <a:endParaRPr lang="en-GB" sz="2400" b="1" dirty="0"/>
          </a:p>
        </p:txBody>
      </p:sp>
      <p:sp>
        <p:nvSpPr>
          <p:cNvPr id="3" name="Subtitle 2"/>
          <p:cNvSpPr>
            <a:spLocks noGrp="1"/>
          </p:cNvSpPr>
          <p:nvPr>
            <p:ph type="subTitle" idx="1"/>
          </p:nvPr>
        </p:nvSpPr>
        <p:spPr>
          <a:xfrm>
            <a:off x="1320947" y="3030279"/>
            <a:ext cx="6470612" cy="2679404"/>
          </a:xfrm>
        </p:spPr>
        <p:txBody>
          <a:bodyPr>
            <a:normAutofit fontScale="70000" lnSpcReduction="20000"/>
          </a:bodyPr>
          <a:lstStyle/>
          <a:p>
            <a:r>
              <a:rPr lang="en-US" sz="2900" dirty="0" smtClean="0"/>
              <a:t>SLSA, Warwick 2015 </a:t>
            </a:r>
          </a:p>
          <a:p>
            <a:r>
              <a:rPr lang="en-US" sz="2900" dirty="0" smtClean="0"/>
              <a:t>Art, Culture and Heritage/Cultural Heritage and Disability: Mutual Reinforcement or Ambivalence</a:t>
            </a:r>
          </a:p>
          <a:p>
            <a:endParaRPr lang="en-US" sz="2900" dirty="0"/>
          </a:p>
          <a:p>
            <a:endParaRPr lang="en-US" sz="2900" dirty="0" smtClean="0"/>
          </a:p>
          <a:p>
            <a:endParaRPr lang="en-US" sz="2900" dirty="0" smtClean="0"/>
          </a:p>
          <a:p>
            <a:r>
              <a:rPr lang="en-US" sz="2900" dirty="0" smtClean="0"/>
              <a:t>Prof Charlotte </a:t>
            </a:r>
            <a:r>
              <a:rPr lang="en-US" sz="2900" dirty="0" err="1" smtClean="0"/>
              <a:t>Waelde</a:t>
            </a:r>
            <a:r>
              <a:rPr lang="en-US" sz="2900" dirty="0" smtClean="0"/>
              <a:t>, University of Exeter</a:t>
            </a:r>
          </a:p>
          <a:p>
            <a:r>
              <a:rPr lang="en-US" sz="2900" dirty="0" err="1" smtClean="0"/>
              <a:t>Dr</a:t>
            </a:r>
            <a:r>
              <a:rPr lang="en-US" sz="2900" dirty="0" smtClean="0"/>
              <a:t> Shawn Harmon, University of Edinburgh</a:t>
            </a:r>
          </a:p>
          <a:p>
            <a:r>
              <a:rPr lang="en-US" sz="2900" dirty="0" err="1" smtClean="0"/>
              <a:t>Dr</a:t>
            </a:r>
            <a:r>
              <a:rPr lang="en-US" sz="2900" dirty="0" smtClean="0"/>
              <a:t> Abbe Brown, University of Aberdeen </a:t>
            </a:r>
            <a:endParaRPr lang="en-US" sz="2900" dirty="0"/>
          </a:p>
          <a:p>
            <a:endParaRPr lang="en-US" dirty="0"/>
          </a:p>
        </p:txBody>
      </p:sp>
      <p:pic>
        <p:nvPicPr>
          <p:cNvPr id="4" name="Picture 3" descr="invisible-good-logo.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325" y="0"/>
            <a:ext cx="1879076" cy="1259716"/>
          </a:xfrm>
          <a:prstGeom prst="rect">
            <a:avLst/>
          </a:prstGeom>
        </p:spPr>
      </p:pic>
      <p:pic>
        <p:nvPicPr>
          <p:cNvPr id="5" name="Picture 4" descr="invisible-good-logo.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325" y="0"/>
            <a:ext cx="1775044" cy="1189974"/>
          </a:xfrm>
          <a:prstGeom prst="rect">
            <a:avLst/>
          </a:prstGeom>
        </p:spPr>
      </p:pic>
    </p:spTree>
    <p:extLst>
      <p:ext uri="{BB962C8B-B14F-4D97-AF65-F5344CB8AC3E}">
        <p14:creationId xmlns:p14="http://schemas.microsoft.com/office/powerpoint/2010/main" val="505288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E</a:t>
            </a:r>
            <a:r>
              <a:rPr lang="en-US" sz="4000" b="1" dirty="0" smtClean="0"/>
              <a:t>lite Performers</a:t>
            </a:r>
            <a:endParaRPr lang="en-US" sz="4000" b="1"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Each of our participant dancers</a:t>
            </a:r>
          </a:p>
          <a:p>
            <a:r>
              <a:rPr lang="en-US" dirty="0" smtClean="0"/>
              <a:t>Relayed experiences with lay and expert audiences stemming entirely from their disability (as opposed to their ability) (e.g., Cunningham physically righted when practicing in a public space)</a:t>
            </a:r>
          </a:p>
          <a:p>
            <a:r>
              <a:rPr lang="en-US" dirty="0" err="1"/>
              <a:t>E</a:t>
            </a:r>
            <a:r>
              <a:rPr lang="en-US" dirty="0" err="1" smtClean="0"/>
              <a:t>mphasised</a:t>
            </a:r>
            <a:r>
              <a:rPr lang="en-US" dirty="0" smtClean="0"/>
              <a:t> that their performances are not about disability but about the dance</a:t>
            </a:r>
          </a:p>
          <a:p>
            <a:r>
              <a:rPr lang="en-US" dirty="0"/>
              <a:t>V</a:t>
            </a:r>
            <a:r>
              <a:rPr lang="en-US" dirty="0" smtClean="0"/>
              <a:t>iewed dance as a way to gain some control (variably </a:t>
            </a:r>
            <a:r>
              <a:rPr lang="en-US" dirty="0" err="1" smtClean="0"/>
              <a:t>realised</a:t>
            </a:r>
            <a:r>
              <a:rPr lang="en-US" dirty="0" smtClean="0"/>
              <a:t>) over their perception by others (i.e., a chance to move people from the ‘Baroque Stare’ to the ‘Engaged Stare’)</a:t>
            </a:r>
          </a:p>
          <a:p>
            <a:r>
              <a:rPr lang="en-US" dirty="0"/>
              <a:t>C</a:t>
            </a:r>
            <a:r>
              <a:rPr lang="en-US" dirty="0" smtClean="0"/>
              <a:t>onsidered their dance as a work of art, not a community event</a:t>
            </a:r>
          </a:p>
        </p:txBody>
      </p:sp>
    </p:spTree>
    <p:extLst>
      <p:ext uri="{BB962C8B-B14F-4D97-AF65-F5344CB8AC3E}">
        <p14:creationId xmlns:p14="http://schemas.microsoft.com/office/powerpoint/2010/main" val="611279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Findings on Empirical Evidence</a:t>
            </a:r>
            <a:endParaRPr lang="en-US" sz="4000" b="1" dirty="0"/>
          </a:p>
        </p:txBody>
      </p:sp>
      <p:sp>
        <p:nvSpPr>
          <p:cNvPr id="3" name="Content Placeholder 2"/>
          <p:cNvSpPr>
            <a:spLocks noGrp="1"/>
          </p:cNvSpPr>
          <p:nvPr>
            <p:ph idx="1"/>
          </p:nvPr>
        </p:nvSpPr>
        <p:spPr/>
        <p:txBody>
          <a:bodyPr>
            <a:normAutofit/>
          </a:bodyPr>
          <a:lstStyle/>
          <a:p>
            <a:pPr marL="361950" indent="-361950">
              <a:buFont typeface="+mj-lt"/>
              <a:buAutoNum type="arabicPeriod"/>
            </a:pPr>
            <a:r>
              <a:rPr lang="en-US" sz="2000" dirty="0"/>
              <a:t>A</a:t>
            </a:r>
            <a:r>
              <a:rPr lang="en-US" sz="2000" dirty="0" smtClean="0"/>
              <a:t>symmetries between the 3 major stakeholder groups in respect of acceptance, expectations, and ability to discuss and/or engage with disabled dance.</a:t>
            </a:r>
          </a:p>
          <a:p>
            <a:pPr marL="361950" indent="-361950">
              <a:buFont typeface="+mj-lt"/>
              <a:buAutoNum type="arabicPeriod"/>
            </a:pPr>
            <a:r>
              <a:rPr lang="en-US" sz="2000" dirty="0"/>
              <a:t>A</a:t>
            </a:r>
            <a:r>
              <a:rPr lang="en-US" sz="2000" dirty="0" smtClean="0"/>
              <a:t>symmetries impact on dancers and the generation of culture and will continue to do so unless practitioners </a:t>
            </a:r>
            <a:r>
              <a:rPr lang="en-US" sz="2000" dirty="0"/>
              <a:t>and </a:t>
            </a:r>
            <a:r>
              <a:rPr lang="en-US" sz="2000" dirty="0" smtClean="0"/>
              <a:t>gatekeepers  can “… </a:t>
            </a:r>
            <a:r>
              <a:rPr lang="en-US" sz="2000" dirty="0"/>
              <a:t>find ways to disarm the preconceptions and expectations that audiences currently bring to performances, encouraging a ‘viewing position’ wherein disability becomes ordinary; just another source of possibility within the performance</a:t>
            </a:r>
            <a:r>
              <a:rPr lang="en-US" sz="2000" dirty="0" smtClean="0"/>
              <a:t>”.</a:t>
            </a:r>
            <a:endParaRPr lang="en-US" sz="2000" dirty="0"/>
          </a:p>
          <a:p>
            <a:pPr marL="0" indent="0">
              <a:buNone/>
            </a:pPr>
            <a:r>
              <a:rPr lang="en-US" sz="2000" dirty="0" smtClean="0"/>
              <a:t>Can law (human rights and cultural heritage) change this?</a:t>
            </a:r>
          </a:p>
        </p:txBody>
      </p:sp>
    </p:spTree>
    <p:extLst>
      <p:ext uri="{BB962C8B-B14F-4D97-AF65-F5344CB8AC3E}">
        <p14:creationId xmlns:p14="http://schemas.microsoft.com/office/powerpoint/2010/main" val="1566193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Human Rights Landscape I</a:t>
            </a:r>
            <a:endParaRPr lang="en-US" sz="4000" b="1" dirty="0"/>
          </a:p>
        </p:txBody>
      </p:sp>
      <p:sp>
        <p:nvSpPr>
          <p:cNvPr id="3" name="Content Placeholder 2"/>
          <p:cNvSpPr>
            <a:spLocks noGrp="1"/>
          </p:cNvSpPr>
          <p:nvPr>
            <p:ph idx="1"/>
          </p:nvPr>
        </p:nvSpPr>
        <p:spPr>
          <a:xfrm>
            <a:off x="127591" y="1600201"/>
            <a:ext cx="8899451" cy="4343400"/>
          </a:xfrm>
        </p:spPr>
        <p:txBody>
          <a:bodyPr>
            <a:normAutofit fontScale="85000" lnSpcReduction="20000"/>
          </a:bodyPr>
          <a:lstStyle/>
          <a:p>
            <a:r>
              <a:rPr lang="en-US" dirty="0" smtClean="0"/>
              <a:t>UDHR </a:t>
            </a:r>
            <a:r>
              <a:rPr lang="en-US" dirty="0"/>
              <a:t>(</a:t>
            </a:r>
            <a:r>
              <a:rPr lang="en-US" dirty="0" smtClean="0"/>
              <a:t>1948)</a:t>
            </a:r>
          </a:p>
          <a:p>
            <a:pPr lvl="1"/>
            <a:r>
              <a:rPr lang="en-US" sz="2400" dirty="0" smtClean="0"/>
              <a:t>Art 27 right to participate in culture and to moral and material reward</a:t>
            </a:r>
          </a:p>
          <a:p>
            <a:r>
              <a:rPr lang="en-US" dirty="0" smtClean="0"/>
              <a:t>ICSCR (1966)</a:t>
            </a:r>
          </a:p>
          <a:p>
            <a:pPr lvl="1"/>
            <a:r>
              <a:rPr lang="en-US" sz="2400" dirty="0" smtClean="0"/>
              <a:t>Art 15(1) </a:t>
            </a:r>
            <a:r>
              <a:rPr lang="en-US" sz="2400" dirty="0"/>
              <a:t>right to participate in culture and to moral and </a:t>
            </a:r>
            <a:r>
              <a:rPr lang="en-US" sz="2400" dirty="0" smtClean="0"/>
              <a:t>material reward</a:t>
            </a:r>
          </a:p>
          <a:p>
            <a:pPr lvl="2"/>
            <a:r>
              <a:rPr lang="en-US" sz="2400" dirty="0" smtClean="0"/>
              <a:t>Not necessary protecting copyright, General Comment 2005 and SR reports 2015</a:t>
            </a:r>
          </a:p>
          <a:p>
            <a:pPr lvl="1"/>
            <a:r>
              <a:rPr lang="en-US" sz="2400" dirty="0" smtClean="0"/>
              <a:t>Art 2(2) all rights without discrimination</a:t>
            </a:r>
            <a:endParaRPr lang="en-US" sz="2400" dirty="0"/>
          </a:p>
          <a:p>
            <a:r>
              <a:rPr lang="en-US" dirty="0" smtClean="0"/>
              <a:t>ICCPR (1966)</a:t>
            </a:r>
          </a:p>
          <a:p>
            <a:pPr lvl="1"/>
            <a:r>
              <a:rPr lang="en-US" sz="2400" dirty="0" smtClean="0"/>
              <a:t>Art 19 right to receive or impart information in any medium</a:t>
            </a:r>
          </a:p>
          <a:p>
            <a:pPr lvl="1"/>
            <a:r>
              <a:rPr lang="en-US" sz="2400" dirty="0" smtClean="0"/>
              <a:t>Art 27 right of minorities to enjoy culture</a:t>
            </a:r>
          </a:p>
          <a:p>
            <a:pPr lvl="1"/>
            <a:r>
              <a:rPr lang="en-US" sz="2400" dirty="0"/>
              <a:t>Art 2</a:t>
            </a:r>
            <a:r>
              <a:rPr lang="en-US" sz="2400" dirty="0" smtClean="0"/>
              <a:t>(1) all rights without </a:t>
            </a:r>
            <a:r>
              <a:rPr lang="en-US" sz="2400" dirty="0"/>
              <a:t>discrimination</a:t>
            </a:r>
          </a:p>
          <a:p>
            <a:pPr lvl="1"/>
            <a:endParaRPr lang="en-US" dirty="0" smtClean="0"/>
          </a:p>
        </p:txBody>
      </p:sp>
    </p:spTree>
    <p:extLst>
      <p:ext uri="{BB962C8B-B14F-4D97-AF65-F5344CB8AC3E}">
        <p14:creationId xmlns:p14="http://schemas.microsoft.com/office/powerpoint/2010/main" val="36915479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H</a:t>
            </a:r>
            <a:r>
              <a:rPr lang="en-US" sz="4000" b="1" dirty="0" smtClean="0"/>
              <a:t>uman Rights Landscape</a:t>
            </a:r>
            <a:r>
              <a:rPr lang="en-US" sz="4000" b="1" dirty="0"/>
              <a:t> </a:t>
            </a:r>
            <a:r>
              <a:rPr lang="en-US" sz="4000" b="1" dirty="0" smtClean="0"/>
              <a:t>II</a:t>
            </a:r>
            <a:endParaRPr lang="en-US" sz="2400" b="1" dirty="0"/>
          </a:p>
        </p:txBody>
      </p:sp>
      <p:sp>
        <p:nvSpPr>
          <p:cNvPr id="3" name="Content Placeholder 2"/>
          <p:cNvSpPr>
            <a:spLocks noGrp="1"/>
          </p:cNvSpPr>
          <p:nvPr>
            <p:ph idx="1"/>
          </p:nvPr>
        </p:nvSpPr>
        <p:spPr>
          <a:xfrm>
            <a:off x="148856" y="1600201"/>
            <a:ext cx="8761228" cy="4343400"/>
          </a:xfrm>
        </p:spPr>
        <p:txBody>
          <a:bodyPr>
            <a:normAutofit fontScale="77500" lnSpcReduction="20000"/>
          </a:bodyPr>
          <a:lstStyle/>
          <a:p>
            <a:r>
              <a:rPr lang="en-US" sz="2300" dirty="0" smtClean="0"/>
              <a:t>CESCR</a:t>
            </a:r>
          </a:p>
          <a:p>
            <a:pPr lvl="1"/>
            <a:r>
              <a:rPr lang="en-US" sz="2300" dirty="0"/>
              <a:t>General </a:t>
            </a:r>
            <a:r>
              <a:rPr lang="en-US" sz="2300" dirty="0" smtClean="0"/>
              <a:t>Comment 1994</a:t>
            </a:r>
            <a:r>
              <a:rPr lang="en-US" sz="2300" dirty="0"/>
              <a:t>: protection of people with </a:t>
            </a:r>
            <a:r>
              <a:rPr lang="en-US" sz="2300" dirty="0" smtClean="0"/>
              <a:t>disabilities </a:t>
            </a:r>
            <a:r>
              <a:rPr lang="en-US" sz="2300" dirty="0"/>
              <a:t>within human rights framework, equal access to venues, eliminate communication </a:t>
            </a:r>
            <a:r>
              <a:rPr lang="en-US" sz="2300" dirty="0" smtClean="0"/>
              <a:t>barriers</a:t>
            </a:r>
          </a:p>
          <a:p>
            <a:pPr lvl="1"/>
            <a:r>
              <a:rPr lang="en-US" sz="2300" dirty="0" smtClean="0"/>
              <a:t>General Comment 2009</a:t>
            </a:r>
            <a:r>
              <a:rPr lang="en-US" sz="2300" dirty="0"/>
              <a:t>: states to facilitate participation in cultural life and </a:t>
            </a:r>
            <a:r>
              <a:rPr lang="en-US" sz="2300" dirty="0" smtClean="0"/>
              <a:t>take proportionate </a:t>
            </a:r>
            <a:r>
              <a:rPr lang="en-US" sz="2300" dirty="0"/>
              <a:t>steps to address discrimination </a:t>
            </a:r>
            <a:endParaRPr lang="en-US" sz="2300" dirty="0" smtClean="0"/>
          </a:p>
          <a:p>
            <a:r>
              <a:rPr lang="en-US" sz="2300" dirty="0" smtClean="0"/>
              <a:t>CRPD (2006)</a:t>
            </a:r>
          </a:p>
          <a:p>
            <a:pPr lvl="1"/>
            <a:r>
              <a:rPr lang="en-US" sz="2300" dirty="0" smtClean="0"/>
              <a:t>“Unprecedented opportunity” for transformation</a:t>
            </a:r>
          </a:p>
          <a:p>
            <a:pPr lvl="1"/>
            <a:r>
              <a:rPr lang="en-US" sz="2300" dirty="0" smtClean="0"/>
              <a:t>Arts 1 and 30 people with disabilities have equal access to cultural materials and places of performance, and to participate in sport, leisure, recreation [not culture]</a:t>
            </a:r>
          </a:p>
          <a:p>
            <a:r>
              <a:rPr lang="en-US" sz="2300" dirty="0" smtClean="0"/>
              <a:t>Equality Act 2010</a:t>
            </a:r>
          </a:p>
          <a:p>
            <a:pPr lvl="1"/>
            <a:r>
              <a:rPr lang="en-US" sz="2300" dirty="0" smtClean="0"/>
              <a:t>Public providers of services equal access/reasonable adjustment</a:t>
            </a:r>
          </a:p>
        </p:txBody>
      </p:sp>
    </p:spTree>
    <p:extLst>
      <p:ext uri="{BB962C8B-B14F-4D97-AF65-F5344CB8AC3E}">
        <p14:creationId xmlns:p14="http://schemas.microsoft.com/office/powerpoint/2010/main" val="4461053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C</a:t>
            </a:r>
            <a:r>
              <a:rPr lang="en-US" sz="4000" b="1" dirty="0" smtClean="0"/>
              <a:t>ultural Heritage Landscape I</a:t>
            </a:r>
            <a:endParaRPr lang="en-US" sz="4000" b="1" dirty="0"/>
          </a:p>
        </p:txBody>
      </p:sp>
      <p:sp>
        <p:nvSpPr>
          <p:cNvPr id="3" name="Content Placeholder 2"/>
          <p:cNvSpPr>
            <a:spLocks noGrp="1"/>
          </p:cNvSpPr>
          <p:nvPr>
            <p:ph idx="1"/>
          </p:nvPr>
        </p:nvSpPr>
        <p:spPr>
          <a:xfrm>
            <a:off x="244548" y="1600201"/>
            <a:ext cx="8676167" cy="4343400"/>
          </a:xfrm>
        </p:spPr>
        <p:txBody>
          <a:bodyPr>
            <a:normAutofit/>
          </a:bodyPr>
          <a:lstStyle/>
          <a:p>
            <a:r>
              <a:rPr lang="en-US" sz="2000" dirty="0" smtClean="0"/>
              <a:t>UNESCO Convention for the Safeguarding of Intangible Cultural Heritage (2003)</a:t>
            </a:r>
          </a:p>
          <a:p>
            <a:pPr lvl="1"/>
            <a:r>
              <a:rPr lang="en-US" sz="2000" dirty="0" smtClean="0"/>
              <a:t>Art 2.1 covers practices which groups and individuals </a:t>
            </a:r>
            <a:r>
              <a:rPr lang="en-US" sz="2000" dirty="0" err="1" smtClean="0"/>
              <a:t>recognise</a:t>
            </a:r>
            <a:r>
              <a:rPr lang="en-US" sz="2000" dirty="0" smtClean="0"/>
              <a:t> as part of their cultural heritage, CH constantly recreated, develops sense of identity and continuity, promotes respect for diversity </a:t>
            </a:r>
          </a:p>
          <a:p>
            <a:r>
              <a:rPr lang="en-US" sz="2000" dirty="0" smtClean="0"/>
              <a:t>UNESCO Convention on the Promotion and Protection of the Diversity of Cultural Expressions (2005)</a:t>
            </a:r>
          </a:p>
          <a:p>
            <a:pPr lvl="1"/>
            <a:r>
              <a:rPr lang="en-US" sz="2000" dirty="0" smtClean="0"/>
              <a:t>Art 1 variety of modes of creation </a:t>
            </a:r>
          </a:p>
          <a:p>
            <a:pPr lvl="1"/>
            <a:r>
              <a:rPr lang="en-US" sz="2000" dirty="0" smtClean="0"/>
              <a:t>Arts 2 and 4 focus on current values and identities</a:t>
            </a:r>
          </a:p>
        </p:txBody>
      </p:sp>
    </p:spTree>
    <p:extLst>
      <p:ext uri="{BB962C8B-B14F-4D97-AF65-F5344CB8AC3E}">
        <p14:creationId xmlns:p14="http://schemas.microsoft.com/office/powerpoint/2010/main" val="1127752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C</a:t>
            </a:r>
            <a:r>
              <a:rPr lang="en-US" sz="4000" b="1" dirty="0" smtClean="0"/>
              <a:t>ultural Heritage Landscape II</a:t>
            </a:r>
            <a:endParaRPr lang="en-US" sz="4000" b="1" dirty="0"/>
          </a:p>
        </p:txBody>
      </p:sp>
      <p:sp>
        <p:nvSpPr>
          <p:cNvPr id="3" name="Content Placeholder 2"/>
          <p:cNvSpPr>
            <a:spLocks noGrp="1"/>
          </p:cNvSpPr>
          <p:nvPr>
            <p:ph idx="1"/>
          </p:nvPr>
        </p:nvSpPr>
        <p:spPr>
          <a:xfrm>
            <a:off x="244548" y="1600201"/>
            <a:ext cx="8676167" cy="4343400"/>
          </a:xfrm>
        </p:spPr>
        <p:txBody>
          <a:bodyPr>
            <a:normAutofit/>
          </a:bodyPr>
          <a:lstStyle/>
          <a:p>
            <a:pPr marL="0" indent="0">
              <a:buNone/>
            </a:pPr>
            <a:endParaRPr lang="en-US" sz="2000" dirty="0" smtClean="0">
              <a:solidFill>
                <a:srgbClr val="FF0000"/>
              </a:solidFill>
            </a:endParaRPr>
          </a:p>
          <a:p>
            <a:pPr lvl="1"/>
            <a:r>
              <a:rPr lang="en-US" sz="2000" dirty="0" smtClean="0">
                <a:solidFill>
                  <a:schemeClr val="tx1">
                    <a:lumMod val="50000"/>
                    <a:lumOff val="50000"/>
                  </a:schemeClr>
                </a:solidFill>
              </a:rPr>
              <a:t>Disabled dance is a form of intangible cultural heritage (Harmon, </a:t>
            </a:r>
            <a:r>
              <a:rPr lang="en-US" sz="2000" dirty="0" err="1" smtClean="0">
                <a:solidFill>
                  <a:schemeClr val="tx1">
                    <a:lumMod val="50000"/>
                    <a:lumOff val="50000"/>
                  </a:schemeClr>
                </a:solidFill>
              </a:rPr>
              <a:t>Waelde</a:t>
            </a:r>
            <a:r>
              <a:rPr lang="en-US" sz="2000" dirty="0" smtClean="0">
                <a:solidFill>
                  <a:schemeClr val="tx1">
                    <a:lumMod val="50000"/>
                    <a:lumOff val="50000"/>
                  </a:schemeClr>
                </a:solidFill>
              </a:rPr>
              <a:t>, Whatley, WJCLI 2014)</a:t>
            </a:r>
          </a:p>
          <a:p>
            <a:pPr lvl="2"/>
            <a:r>
              <a:rPr lang="en-US" sz="1800" dirty="0" smtClean="0">
                <a:solidFill>
                  <a:schemeClr val="tx1">
                    <a:lumMod val="50000"/>
                    <a:lumOff val="50000"/>
                  </a:schemeClr>
                </a:solidFill>
              </a:rPr>
              <a:t>Intangible thing</a:t>
            </a:r>
          </a:p>
          <a:p>
            <a:pPr lvl="2"/>
            <a:r>
              <a:rPr lang="en-US" sz="1800" dirty="0" smtClean="0">
                <a:solidFill>
                  <a:schemeClr val="tx1">
                    <a:lumMod val="50000"/>
                    <a:lumOff val="50000"/>
                  </a:schemeClr>
                </a:solidFill>
              </a:rPr>
              <a:t>Symbolic of a community</a:t>
            </a:r>
          </a:p>
          <a:p>
            <a:pPr lvl="2"/>
            <a:r>
              <a:rPr lang="en-US" sz="1800" dirty="0" smtClean="0">
                <a:solidFill>
                  <a:schemeClr val="tx1">
                    <a:lumMod val="50000"/>
                    <a:lumOff val="50000"/>
                  </a:schemeClr>
                </a:solidFill>
              </a:rPr>
              <a:t>Essential to a community’s identity</a:t>
            </a:r>
          </a:p>
          <a:p>
            <a:pPr lvl="2"/>
            <a:endParaRPr lang="en-US" dirty="0" smtClean="0">
              <a:solidFill>
                <a:schemeClr val="tx1">
                  <a:lumMod val="50000"/>
                  <a:lumOff val="50000"/>
                </a:schemeClr>
              </a:solidFill>
            </a:endParaRPr>
          </a:p>
          <a:p>
            <a:pPr lvl="1"/>
            <a:r>
              <a:rPr lang="en-US" sz="2000" dirty="0" smtClean="0">
                <a:solidFill>
                  <a:schemeClr val="tx1">
                    <a:lumMod val="50000"/>
                    <a:lumOff val="50000"/>
                  </a:schemeClr>
                </a:solidFill>
              </a:rPr>
              <a:t>Disabled dance is a form of cultural expression</a:t>
            </a:r>
          </a:p>
          <a:p>
            <a:pPr lvl="2"/>
            <a:r>
              <a:rPr lang="en-US" dirty="0">
                <a:solidFill>
                  <a:schemeClr val="tx1">
                    <a:lumMod val="50000"/>
                    <a:lumOff val="50000"/>
                  </a:schemeClr>
                </a:solidFill>
              </a:rPr>
              <a:t>c</a:t>
            </a:r>
            <a:r>
              <a:rPr lang="en-US" dirty="0" smtClean="0">
                <a:solidFill>
                  <a:schemeClr val="tx1">
                    <a:lumMod val="50000"/>
                    <a:lumOff val="50000"/>
                  </a:schemeClr>
                </a:solidFill>
              </a:rPr>
              <a:t>urrent</a:t>
            </a:r>
          </a:p>
          <a:p>
            <a:pPr lvl="2"/>
            <a:r>
              <a:rPr lang="en-US" dirty="0" smtClean="0">
                <a:solidFill>
                  <a:schemeClr val="tx1">
                    <a:lumMod val="50000"/>
                    <a:lumOff val="50000"/>
                  </a:schemeClr>
                </a:solidFill>
              </a:rPr>
              <a:t>cultural content </a:t>
            </a:r>
            <a:endParaRPr lang="en-US" dirty="0">
              <a:solidFill>
                <a:schemeClr val="tx1">
                  <a:lumMod val="50000"/>
                  <a:lumOff val="50000"/>
                </a:schemeClr>
              </a:solidFill>
            </a:endParaRPr>
          </a:p>
          <a:p>
            <a:pPr lvl="2"/>
            <a:r>
              <a:rPr lang="en-US" dirty="0" smtClean="0">
                <a:solidFill>
                  <a:schemeClr val="tx1">
                    <a:lumMod val="50000"/>
                    <a:lumOff val="50000"/>
                  </a:schemeClr>
                </a:solidFill>
              </a:rPr>
              <a:t>cultural activity</a:t>
            </a:r>
          </a:p>
        </p:txBody>
      </p:sp>
    </p:spTree>
    <p:extLst>
      <p:ext uri="{BB962C8B-B14F-4D97-AF65-F5344CB8AC3E}">
        <p14:creationId xmlns:p14="http://schemas.microsoft.com/office/powerpoint/2010/main" val="18549851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The Failure of Law</a:t>
            </a:r>
            <a:endParaRPr lang="en-US" sz="4000" b="1" dirty="0"/>
          </a:p>
        </p:txBody>
      </p:sp>
      <p:sp>
        <p:nvSpPr>
          <p:cNvPr id="3" name="Content Placeholder 2"/>
          <p:cNvSpPr>
            <a:spLocks noGrp="1"/>
          </p:cNvSpPr>
          <p:nvPr>
            <p:ph idx="1"/>
          </p:nvPr>
        </p:nvSpPr>
        <p:spPr/>
        <p:txBody>
          <a:bodyPr>
            <a:normAutofit/>
          </a:bodyPr>
          <a:lstStyle/>
          <a:p>
            <a:r>
              <a:rPr lang="en-US" sz="2000" dirty="0"/>
              <a:t>L</a:t>
            </a:r>
            <a:r>
              <a:rPr lang="en-US" sz="2000" dirty="0" smtClean="0"/>
              <a:t>egal regimes have limited teeth </a:t>
            </a:r>
          </a:p>
          <a:p>
            <a:pPr lvl="1"/>
            <a:r>
              <a:rPr lang="en-US" sz="1800" dirty="0"/>
              <a:t>C</a:t>
            </a:r>
            <a:r>
              <a:rPr lang="en-US" sz="1800" dirty="0" smtClean="0"/>
              <a:t>annot raise direct action in national court for breach of human rights </a:t>
            </a:r>
          </a:p>
          <a:p>
            <a:pPr lvl="1"/>
            <a:r>
              <a:rPr lang="en-US" sz="1800" dirty="0" smtClean="0"/>
              <a:t>No relevant actions raised under equality law</a:t>
            </a:r>
          </a:p>
          <a:p>
            <a:pPr lvl="1"/>
            <a:r>
              <a:rPr lang="en-US" sz="1800" dirty="0"/>
              <a:t>O</a:t>
            </a:r>
            <a:r>
              <a:rPr lang="en-US" sz="1800" dirty="0" smtClean="0"/>
              <a:t>ptional protocol (CRPD) moves slowly, expensive</a:t>
            </a:r>
          </a:p>
          <a:p>
            <a:pPr lvl="1"/>
            <a:r>
              <a:rPr lang="en-US" sz="1800" dirty="0" smtClean="0"/>
              <a:t>ICESCR</a:t>
            </a:r>
            <a:r>
              <a:rPr lang="en-US" sz="1800" dirty="0"/>
              <a:t>, ICCPR, UNESCO, </a:t>
            </a:r>
            <a:r>
              <a:rPr lang="en-US" sz="1800" dirty="0" smtClean="0"/>
              <a:t>CRPD - </a:t>
            </a:r>
            <a:r>
              <a:rPr lang="en-US" sz="1800" dirty="0"/>
              <a:t>no </a:t>
            </a:r>
            <a:r>
              <a:rPr lang="en-US" sz="1800" dirty="0" smtClean="0"/>
              <a:t>sanctions</a:t>
            </a:r>
          </a:p>
          <a:p>
            <a:pPr lvl="1"/>
            <a:r>
              <a:rPr lang="en-US" sz="1800" dirty="0" smtClean="0"/>
              <a:t>Reporting, monitoring, conciliation</a:t>
            </a:r>
            <a:endParaRPr lang="en-US" sz="1400" dirty="0" smtClean="0"/>
          </a:p>
          <a:p>
            <a:pPr lvl="2"/>
            <a:r>
              <a:rPr lang="en-US" sz="1600" dirty="0" smtClean="0"/>
              <a:t>Disappointing example - CRPD UK Report </a:t>
            </a:r>
            <a:r>
              <a:rPr lang="en-US" sz="1600" dirty="0"/>
              <a:t>re </a:t>
            </a:r>
            <a:r>
              <a:rPr lang="en-US" sz="1600" dirty="0" smtClean="0"/>
              <a:t>Disabled People </a:t>
            </a:r>
            <a:r>
              <a:rPr lang="en-US" sz="1600" dirty="0"/>
              <a:t>and </a:t>
            </a:r>
            <a:r>
              <a:rPr lang="en-US" sz="1600" dirty="0" smtClean="0"/>
              <a:t>Culture (2012) </a:t>
            </a:r>
            <a:r>
              <a:rPr lang="en-US" sz="1600" dirty="0" smtClean="0">
                <a:solidFill>
                  <a:prstClr val="black">
                    <a:lumMod val="65000"/>
                    <a:lumOff val="35000"/>
                  </a:prstClr>
                </a:solidFill>
              </a:rPr>
              <a:t>focused </a:t>
            </a:r>
            <a:r>
              <a:rPr lang="en-US" sz="1600" dirty="0">
                <a:solidFill>
                  <a:prstClr val="black">
                    <a:lumMod val="65000"/>
                    <a:lumOff val="35000"/>
                  </a:prstClr>
                </a:solidFill>
              </a:rPr>
              <a:t>on </a:t>
            </a:r>
            <a:r>
              <a:rPr lang="en-US" sz="1600" dirty="0" smtClean="0">
                <a:solidFill>
                  <a:prstClr val="black">
                    <a:lumMod val="65000"/>
                    <a:lumOff val="35000"/>
                  </a:prstClr>
                </a:solidFill>
              </a:rPr>
              <a:t>‘cultural consumption’ </a:t>
            </a:r>
            <a:r>
              <a:rPr lang="en-US" sz="1600" dirty="0">
                <a:solidFill>
                  <a:prstClr val="black">
                    <a:lumMod val="65000"/>
                    <a:lumOff val="35000"/>
                  </a:prstClr>
                </a:solidFill>
              </a:rPr>
              <a:t>rather than </a:t>
            </a:r>
            <a:r>
              <a:rPr lang="en-US" sz="1600" dirty="0" smtClean="0">
                <a:solidFill>
                  <a:prstClr val="black">
                    <a:lumMod val="65000"/>
                    <a:lumOff val="35000"/>
                  </a:prstClr>
                </a:solidFill>
              </a:rPr>
              <a:t>‘cultural creation’, and </a:t>
            </a:r>
            <a:r>
              <a:rPr lang="en-US" sz="1600" dirty="0" smtClean="0"/>
              <a:t>noted the shortfall in participation by disabled people, but offered no real remedy to continued </a:t>
            </a:r>
            <a:r>
              <a:rPr lang="en-US" sz="1600" dirty="0" err="1" smtClean="0"/>
              <a:t>marginalisation</a:t>
            </a:r>
            <a:r>
              <a:rPr lang="en-US" sz="1600" dirty="0" smtClean="0"/>
              <a:t>.  </a:t>
            </a:r>
            <a:endParaRPr lang="en-US" sz="1600" dirty="0"/>
          </a:p>
          <a:p>
            <a:pPr lvl="2"/>
            <a:r>
              <a:rPr lang="en-US" sz="1600" dirty="0" smtClean="0"/>
              <a:t>Timid (and we told them so).</a:t>
            </a:r>
          </a:p>
        </p:txBody>
      </p:sp>
    </p:spTree>
    <p:extLst>
      <p:ext uri="{BB962C8B-B14F-4D97-AF65-F5344CB8AC3E}">
        <p14:creationId xmlns:p14="http://schemas.microsoft.com/office/powerpoint/2010/main" val="1663305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Softer Policy Approaches</a:t>
            </a:r>
            <a:endParaRPr lang="en-US" sz="4000" b="1" dirty="0"/>
          </a:p>
        </p:txBody>
      </p:sp>
      <p:sp>
        <p:nvSpPr>
          <p:cNvPr id="3" name="Content Placeholder 2"/>
          <p:cNvSpPr>
            <a:spLocks noGrp="1"/>
          </p:cNvSpPr>
          <p:nvPr>
            <p:ph idx="1"/>
          </p:nvPr>
        </p:nvSpPr>
        <p:spPr/>
        <p:txBody>
          <a:bodyPr>
            <a:normAutofit/>
          </a:bodyPr>
          <a:lstStyle/>
          <a:p>
            <a:r>
              <a:rPr lang="en-US" sz="2000" dirty="0" smtClean="0"/>
              <a:t>UNESCO Code of Ethics for Intangible Cultural Heritage</a:t>
            </a:r>
          </a:p>
          <a:p>
            <a:pPr lvl="1"/>
            <a:r>
              <a:rPr lang="en-US" sz="1800" dirty="0" smtClean="0"/>
              <a:t>Expert meeting Spain (March 2015)</a:t>
            </a:r>
          </a:p>
          <a:p>
            <a:pPr lvl="1"/>
            <a:r>
              <a:rPr lang="en-US" sz="1800" dirty="0" smtClean="0"/>
              <a:t>Respect for human rights</a:t>
            </a:r>
          </a:p>
          <a:p>
            <a:pPr lvl="1"/>
            <a:r>
              <a:rPr lang="en-US" sz="1800" dirty="0" smtClean="0"/>
              <a:t>Diversity</a:t>
            </a:r>
          </a:p>
          <a:p>
            <a:pPr lvl="1"/>
            <a:r>
              <a:rPr lang="en-US" sz="1800" dirty="0" smtClean="0"/>
              <a:t>Sector specific</a:t>
            </a:r>
          </a:p>
          <a:p>
            <a:r>
              <a:rPr lang="en-US" sz="2000" dirty="0" smtClean="0"/>
              <a:t>Policy approaches to meeting CRPD obligations have met with some but uneven success:</a:t>
            </a:r>
          </a:p>
          <a:p>
            <a:pPr lvl="1"/>
            <a:r>
              <a:rPr lang="en-US" sz="2000" dirty="0" smtClean="0"/>
              <a:t>Unlimited </a:t>
            </a:r>
            <a:r>
              <a:rPr lang="en-US" sz="2000" dirty="0" err="1" smtClean="0"/>
              <a:t>Programme</a:t>
            </a:r>
            <a:endParaRPr lang="en-US" sz="2000" dirty="0" smtClean="0"/>
          </a:p>
          <a:p>
            <a:pPr lvl="1"/>
            <a:r>
              <a:rPr lang="en-US" sz="2000" dirty="0" smtClean="0"/>
              <a:t>Creative </a:t>
            </a:r>
            <a:r>
              <a:rPr lang="en-US" sz="2000" dirty="0"/>
              <a:t>Scotland, </a:t>
            </a:r>
            <a:r>
              <a:rPr lang="en-US" sz="2000" dirty="0" smtClean="0"/>
              <a:t>and its Dance </a:t>
            </a:r>
            <a:r>
              <a:rPr lang="en-US" sz="2000" dirty="0"/>
              <a:t>A</a:t>
            </a:r>
            <a:r>
              <a:rPr lang="en-US" sz="2000" dirty="0" smtClean="0"/>
              <a:t>gent </a:t>
            </a:r>
            <a:r>
              <a:rPr lang="en-US" sz="2000" dirty="0"/>
              <a:t>for </a:t>
            </a:r>
            <a:r>
              <a:rPr lang="en-US" sz="2000" dirty="0" smtClean="0"/>
              <a:t>Change</a:t>
            </a:r>
          </a:p>
          <a:p>
            <a:pPr lvl="1"/>
            <a:r>
              <a:rPr lang="en-US" sz="2000" dirty="0" smtClean="0"/>
              <a:t>England, </a:t>
            </a:r>
            <a:r>
              <a:rPr lang="en-US" sz="2000" dirty="0" err="1" smtClean="0"/>
              <a:t>Bazalgette</a:t>
            </a:r>
            <a:r>
              <a:rPr lang="en-US" sz="2000" dirty="0" smtClean="0"/>
              <a:t> </a:t>
            </a:r>
            <a:r>
              <a:rPr lang="en-US" sz="2000" dirty="0"/>
              <a:t>letter Dec 2014, Warwick Commission </a:t>
            </a:r>
            <a:r>
              <a:rPr lang="en-US" sz="2000" dirty="0" smtClean="0"/>
              <a:t>2014.</a:t>
            </a:r>
          </a:p>
        </p:txBody>
      </p:sp>
    </p:spTree>
    <p:extLst>
      <p:ext uri="{BB962C8B-B14F-4D97-AF65-F5344CB8AC3E}">
        <p14:creationId xmlns:p14="http://schemas.microsoft.com/office/powerpoint/2010/main" val="12003315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Conclusions</a:t>
            </a:r>
            <a:endParaRPr lang="en-US" sz="4000" b="1" dirty="0"/>
          </a:p>
        </p:txBody>
      </p:sp>
      <p:sp>
        <p:nvSpPr>
          <p:cNvPr id="3" name="Content Placeholder 2"/>
          <p:cNvSpPr>
            <a:spLocks noGrp="1"/>
          </p:cNvSpPr>
          <p:nvPr>
            <p:ph idx="1"/>
          </p:nvPr>
        </p:nvSpPr>
        <p:spPr>
          <a:xfrm>
            <a:off x="535164" y="1600201"/>
            <a:ext cx="8042276" cy="4343400"/>
          </a:xfrm>
        </p:spPr>
        <p:txBody>
          <a:bodyPr>
            <a:noAutofit/>
          </a:bodyPr>
          <a:lstStyle/>
          <a:p>
            <a:r>
              <a:rPr lang="en-US" sz="2000" dirty="0"/>
              <a:t>Space and need for new approach to cultural life in the </a:t>
            </a:r>
            <a:r>
              <a:rPr lang="en-US" sz="2000" dirty="0" smtClean="0"/>
              <a:t>CRPD and to </a:t>
            </a:r>
            <a:r>
              <a:rPr lang="en-US" sz="2000" dirty="0" err="1" smtClean="0"/>
              <a:t>operationalise</a:t>
            </a:r>
            <a:r>
              <a:rPr lang="en-US" sz="2000" dirty="0" smtClean="0"/>
              <a:t> it</a:t>
            </a:r>
          </a:p>
          <a:p>
            <a:r>
              <a:rPr lang="en-US" sz="2000" dirty="0" smtClean="0"/>
              <a:t>Disabled dancers can and do perform elite dance.</a:t>
            </a:r>
          </a:p>
          <a:p>
            <a:r>
              <a:rPr lang="en-US" sz="2000" dirty="0" smtClean="0"/>
              <a:t>Audience literacy is poor, with serious practical consequences for funding/market success of disabled dance, for cultural richness, and for shared cultural heritage. </a:t>
            </a:r>
          </a:p>
          <a:p>
            <a:r>
              <a:rPr lang="en-US" sz="2000" dirty="0" smtClean="0"/>
              <a:t>Relevant laws are not being optimally </a:t>
            </a:r>
            <a:r>
              <a:rPr lang="en-US" sz="2000" dirty="0" err="1" smtClean="0"/>
              <a:t>realised</a:t>
            </a:r>
            <a:r>
              <a:rPr lang="en-US" sz="2000" dirty="0" smtClean="0"/>
              <a:t> by states and dance industry</a:t>
            </a:r>
          </a:p>
          <a:p>
            <a:r>
              <a:rPr lang="en-US" sz="2000" dirty="0" smtClean="0"/>
              <a:t>More direct and effective steps needed with audiences and gatekeepers to embed disabled dance in and for our cultural heritage. </a:t>
            </a:r>
            <a:endParaRPr lang="en-US" sz="2000" dirty="0"/>
          </a:p>
          <a:p>
            <a:endParaRPr lang="en-US" sz="2000" dirty="0" smtClean="0"/>
          </a:p>
        </p:txBody>
      </p:sp>
    </p:spTree>
    <p:extLst>
      <p:ext uri="{BB962C8B-B14F-4D97-AF65-F5344CB8AC3E}">
        <p14:creationId xmlns:p14="http://schemas.microsoft.com/office/powerpoint/2010/main" val="237251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72" y="107576"/>
            <a:ext cx="8442251" cy="1336956"/>
          </a:xfrm>
        </p:spPr>
        <p:txBody>
          <a:bodyPr/>
          <a:lstStyle/>
          <a:p>
            <a:r>
              <a:rPr lang="en-US" sz="4000" b="1" dirty="0" smtClean="0"/>
              <a:t>Recommendations</a:t>
            </a:r>
            <a:endParaRPr lang="en-US" sz="4000" b="1" dirty="0"/>
          </a:p>
        </p:txBody>
      </p:sp>
      <p:sp>
        <p:nvSpPr>
          <p:cNvPr id="3" name="Content Placeholder 2"/>
          <p:cNvSpPr>
            <a:spLocks noGrp="1"/>
          </p:cNvSpPr>
          <p:nvPr>
            <p:ph idx="1"/>
          </p:nvPr>
        </p:nvSpPr>
        <p:spPr/>
        <p:txBody>
          <a:bodyPr>
            <a:normAutofit fontScale="92500"/>
          </a:bodyPr>
          <a:lstStyle/>
          <a:p>
            <a:pPr marL="457200" lvl="1" indent="-457200">
              <a:spcBef>
                <a:spcPts val="2000"/>
              </a:spcBef>
              <a:buClr>
                <a:schemeClr val="accent1">
                  <a:lumMod val="60000"/>
                  <a:lumOff val="40000"/>
                </a:schemeClr>
              </a:buClr>
              <a:buFont typeface="+mj-lt"/>
              <a:buAutoNum type="arabicPeriod"/>
            </a:pPr>
            <a:r>
              <a:rPr lang="en-US" sz="2000" dirty="0" smtClean="0"/>
              <a:t>Enable more disabled dance to be made (e.g. increase funding for disabled dance until the market is better able to respond to it, and renew rather than end the Independent Living Fund)</a:t>
            </a:r>
          </a:p>
          <a:p>
            <a:pPr marL="457200" lvl="1" indent="-457200">
              <a:spcBef>
                <a:spcPts val="2000"/>
              </a:spcBef>
              <a:buClr>
                <a:schemeClr val="accent1">
                  <a:lumMod val="60000"/>
                  <a:lumOff val="40000"/>
                </a:schemeClr>
              </a:buClr>
              <a:buFont typeface="+mj-lt"/>
              <a:buAutoNum type="arabicPeriod"/>
            </a:pPr>
            <a:r>
              <a:rPr lang="en-US" sz="2000" dirty="0" smtClean="0"/>
              <a:t>Fund </a:t>
            </a:r>
            <a:r>
              <a:rPr lang="en-US" sz="2000" dirty="0"/>
              <a:t>efforts to educate audiences for disabled </a:t>
            </a:r>
            <a:r>
              <a:rPr lang="en-US" sz="2000" dirty="0" smtClean="0"/>
              <a:t>dance (build on efforts to understand </a:t>
            </a:r>
            <a:r>
              <a:rPr lang="en-US" sz="2000" dirty="0"/>
              <a:t>audiences </a:t>
            </a:r>
            <a:r>
              <a:rPr lang="en-US" sz="2000" dirty="0" smtClean="0"/>
              <a:t>e.g</a:t>
            </a:r>
            <a:r>
              <a:rPr lang="en-US" sz="2000" dirty="0"/>
              <a:t>., AHRC project, “Watching Dance: Kinesthetic Empathy”, AHRC/</a:t>
            </a:r>
            <a:r>
              <a:rPr lang="en-US" sz="2000" dirty="0" err="1"/>
              <a:t>Nesta</a:t>
            </a:r>
            <a:r>
              <a:rPr lang="en-US" sz="2000" dirty="0"/>
              <a:t>/ACE project, “Respond</a:t>
            </a:r>
            <a:r>
              <a:rPr lang="en-US" sz="2000" dirty="0" smtClean="0"/>
              <a:t>”</a:t>
            </a:r>
            <a:r>
              <a:rPr lang="en-US" sz="2000" dirty="0"/>
              <a:t> </a:t>
            </a:r>
            <a:r>
              <a:rPr lang="en-US" sz="2000" dirty="0" smtClean="0"/>
              <a:t>– none aimed at disabled dance audiences)</a:t>
            </a:r>
          </a:p>
          <a:p>
            <a:pPr marL="457200" lvl="1" indent="-457200">
              <a:spcBef>
                <a:spcPts val="2000"/>
              </a:spcBef>
              <a:buClr>
                <a:schemeClr val="accent1">
                  <a:lumMod val="60000"/>
                  <a:lumOff val="40000"/>
                </a:schemeClr>
              </a:buClr>
              <a:buFont typeface="+mj-lt"/>
              <a:buAutoNum type="arabicPeriod"/>
            </a:pPr>
            <a:r>
              <a:rPr lang="en-US" sz="2000" dirty="0" smtClean="0"/>
              <a:t>Reverse persistent </a:t>
            </a:r>
            <a:r>
              <a:rPr lang="en-US" sz="2000" dirty="0" err="1" smtClean="0"/>
              <a:t>marginalisation</a:t>
            </a:r>
            <a:r>
              <a:rPr lang="en-US" sz="2000" dirty="0" smtClean="0"/>
              <a:t> and discrimination of disabled dancers by meeting CRPD and UNESCO obligations (e.g., embed disabled dance in memory institutions, and challenge established “English” approaches to intangible cultural heritage (Smith &amp; </a:t>
            </a:r>
            <a:r>
              <a:rPr lang="en-US" sz="2000" dirty="0" err="1" smtClean="0"/>
              <a:t>Waterton</a:t>
            </a:r>
            <a:r>
              <a:rPr lang="en-US" sz="2000" dirty="0" smtClean="0"/>
              <a:t>, 2009)).</a:t>
            </a:r>
          </a:p>
        </p:txBody>
      </p:sp>
    </p:spTree>
    <p:extLst>
      <p:ext uri="{BB962C8B-B14F-4D97-AF65-F5344CB8AC3E}">
        <p14:creationId xmlns:p14="http://schemas.microsoft.com/office/powerpoint/2010/main" val="1523155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57698"/>
          </a:xfrm>
        </p:spPr>
        <p:txBody>
          <a:bodyPr/>
          <a:lstStyle/>
          <a:p>
            <a:r>
              <a:rPr lang="en-US" sz="4000" b="1" dirty="0" smtClean="0"/>
              <a:t>Overview</a:t>
            </a:r>
            <a:endParaRPr lang="en-US" sz="4000" b="1" dirty="0"/>
          </a:p>
        </p:txBody>
      </p:sp>
      <p:sp>
        <p:nvSpPr>
          <p:cNvPr id="3" name="Content Placeholder 2"/>
          <p:cNvSpPr>
            <a:spLocks noGrp="1"/>
          </p:cNvSpPr>
          <p:nvPr>
            <p:ph idx="1"/>
          </p:nvPr>
        </p:nvSpPr>
        <p:spPr/>
        <p:txBody>
          <a:bodyPr>
            <a:normAutofit/>
          </a:bodyPr>
          <a:lstStyle/>
          <a:p>
            <a:r>
              <a:rPr lang="en-US" sz="2000" dirty="0" smtClean="0"/>
              <a:t>Setting the Scene</a:t>
            </a:r>
          </a:p>
          <a:p>
            <a:r>
              <a:rPr lang="en-US" sz="2000" dirty="0" smtClean="0"/>
              <a:t>Project Introduction: </a:t>
            </a:r>
            <a:r>
              <a:rPr lang="en-US" sz="2000" dirty="0" err="1" smtClean="0"/>
              <a:t>InVisible</a:t>
            </a:r>
            <a:r>
              <a:rPr lang="en-US" sz="2000" dirty="0" smtClean="0"/>
              <a:t> Difference</a:t>
            </a:r>
          </a:p>
          <a:p>
            <a:r>
              <a:rPr lang="en-US" sz="2000" dirty="0" smtClean="0"/>
              <a:t>Audience Literacy </a:t>
            </a:r>
          </a:p>
          <a:p>
            <a:r>
              <a:rPr lang="en-US" sz="2000" dirty="0"/>
              <a:t>Empirical </a:t>
            </a:r>
            <a:r>
              <a:rPr lang="en-US" sz="2000" dirty="0" smtClean="0"/>
              <a:t>Questions, Methods, Findings</a:t>
            </a:r>
            <a:endParaRPr lang="en-US" sz="2000" dirty="0"/>
          </a:p>
          <a:p>
            <a:r>
              <a:rPr lang="en-US" sz="2000" dirty="0" smtClean="0"/>
              <a:t>The Legal Landscape</a:t>
            </a:r>
          </a:p>
          <a:p>
            <a:r>
              <a:rPr lang="en-US" sz="2000" dirty="0" smtClean="0"/>
              <a:t>The Failure of Law and Policies</a:t>
            </a:r>
          </a:p>
          <a:p>
            <a:r>
              <a:rPr lang="en-US" sz="2000" dirty="0" smtClean="0"/>
              <a:t>Conclusions</a:t>
            </a:r>
          </a:p>
          <a:p>
            <a:r>
              <a:rPr lang="en-US" sz="2000" dirty="0" smtClean="0"/>
              <a:t>Recommendations</a:t>
            </a:r>
            <a:endParaRPr lang="en-US" sz="2000" dirty="0"/>
          </a:p>
        </p:txBody>
      </p:sp>
    </p:spTree>
    <p:extLst>
      <p:ext uri="{BB962C8B-B14F-4D97-AF65-F5344CB8AC3E}">
        <p14:creationId xmlns:p14="http://schemas.microsoft.com/office/powerpoint/2010/main" val="4109244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72" y="107576"/>
            <a:ext cx="8442251" cy="1336956"/>
          </a:xfrm>
        </p:spPr>
        <p:txBody>
          <a:bodyPr/>
          <a:lstStyle/>
          <a:p>
            <a:r>
              <a:rPr lang="en-US" sz="3200" b="1" dirty="0" smtClean="0"/>
              <a:t>Kate Marsh, </a:t>
            </a:r>
            <a:r>
              <a:rPr lang="en-US" sz="3200" b="1" dirty="0" err="1" smtClean="0"/>
              <a:t>Welly</a:t>
            </a:r>
            <a:r>
              <a:rPr lang="en-US" sz="3200" b="1" dirty="0" smtClean="0"/>
              <a:t> O’Brien, </a:t>
            </a:r>
            <a:r>
              <a:rPr lang="en-US" sz="3200" b="1" dirty="0"/>
              <a:t>S</a:t>
            </a:r>
            <a:r>
              <a:rPr lang="en-US" sz="3200" b="1" dirty="0" smtClean="0"/>
              <a:t>outhbank (photograph Luke Pell) </a:t>
            </a:r>
            <a:endParaRPr lang="en-US" sz="3200" b="1" dirty="0"/>
          </a:p>
        </p:txBody>
      </p:sp>
      <p:pic>
        <p:nvPicPr>
          <p:cNvPr id="4" name="Content Placeholder 3" descr="Famuli Luke Pell.jpg"/>
          <p:cNvPicPr>
            <a:picLocks noGrp="1" noChangeAspect="1"/>
          </p:cNvPicPr>
          <p:nvPr>
            <p:ph idx="1"/>
          </p:nvPr>
        </p:nvPicPr>
        <p:blipFill>
          <a:blip r:embed="rId2">
            <a:extLst>
              <a:ext uri="{28A0092B-C50C-407E-A947-70E740481C1C}">
                <a14:useLocalDpi xmlns:a14="http://schemas.microsoft.com/office/drawing/2010/main" val="0"/>
              </a:ext>
            </a:extLst>
          </a:blip>
          <a:srcRect t="22945" b="22945"/>
          <a:stretch>
            <a:fillRect/>
          </a:stretch>
        </p:blipFill>
        <p:spPr/>
      </p:pic>
    </p:spTree>
    <p:extLst>
      <p:ext uri="{BB962C8B-B14F-4D97-AF65-F5344CB8AC3E}">
        <p14:creationId xmlns:p14="http://schemas.microsoft.com/office/powerpoint/2010/main" val="1317845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72" y="107576"/>
            <a:ext cx="8442251" cy="1336956"/>
          </a:xfrm>
        </p:spPr>
        <p:txBody>
          <a:bodyPr/>
          <a:lstStyle/>
          <a:p>
            <a:r>
              <a:rPr lang="en-US" sz="4000" b="1" dirty="0" smtClean="0"/>
              <a:t>Thank you</a:t>
            </a:r>
            <a:endParaRPr lang="en-US" sz="4000" b="1" dirty="0"/>
          </a:p>
        </p:txBody>
      </p:sp>
      <p:sp>
        <p:nvSpPr>
          <p:cNvPr id="3" name="Content Placeholder 2"/>
          <p:cNvSpPr>
            <a:spLocks noGrp="1"/>
          </p:cNvSpPr>
          <p:nvPr>
            <p:ph idx="1"/>
          </p:nvPr>
        </p:nvSpPr>
        <p:spPr/>
        <p:txBody>
          <a:bodyPr>
            <a:normAutofit fontScale="85000" lnSpcReduction="20000"/>
          </a:bodyPr>
          <a:lstStyle/>
          <a:p>
            <a:pPr marL="342900" lvl="1" indent="-342900">
              <a:spcBef>
                <a:spcPts val="2000"/>
              </a:spcBef>
              <a:buClr>
                <a:schemeClr val="accent1">
                  <a:lumMod val="60000"/>
                  <a:lumOff val="40000"/>
                </a:schemeClr>
              </a:buClr>
            </a:pPr>
            <a:endParaRPr lang="en-US" sz="2000" dirty="0" smtClean="0"/>
          </a:p>
          <a:p>
            <a:pPr marL="342900" lvl="1" indent="-342900">
              <a:spcBef>
                <a:spcPts val="2000"/>
              </a:spcBef>
              <a:buClr>
                <a:schemeClr val="accent1">
                  <a:lumMod val="60000"/>
                  <a:lumOff val="40000"/>
                </a:schemeClr>
              </a:buClr>
            </a:pPr>
            <a:r>
              <a:rPr lang="en-US" sz="2800" dirty="0" smtClean="0"/>
              <a:t>AHRC  for funding “</a:t>
            </a:r>
            <a:r>
              <a:rPr lang="en-US" sz="2800" dirty="0" err="1" smtClean="0"/>
              <a:t>InVisible</a:t>
            </a:r>
            <a:r>
              <a:rPr lang="en-US" sz="2800" dirty="0" smtClean="0"/>
              <a:t> Difference: Dance, Disability and Law” </a:t>
            </a:r>
            <a:endParaRPr lang="en-US" sz="2800" dirty="0"/>
          </a:p>
          <a:p>
            <a:pPr marL="342900" lvl="1" indent="-342900">
              <a:spcBef>
                <a:spcPts val="2000"/>
              </a:spcBef>
              <a:buClr>
                <a:schemeClr val="accent1">
                  <a:lumMod val="60000"/>
                  <a:lumOff val="40000"/>
                </a:schemeClr>
              </a:buClr>
            </a:pPr>
            <a:endParaRPr lang="en-US" sz="2800" dirty="0" smtClean="0"/>
          </a:p>
          <a:p>
            <a:pPr marL="342900" lvl="1" indent="-342900">
              <a:spcBef>
                <a:spcPts val="2000"/>
              </a:spcBef>
              <a:buClr>
                <a:schemeClr val="accent1">
                  <a:lumMod val="60000"/>
                  <a:lumOff val="40000"/>
                </a:schemeClr>
              </a:buClr>
            </a:pPr>
            <a:r>
              <a:rPr lang="en-US" sz="2800" dirty="0" smtClean="0"/>
              <a:t>Our scholarly team and dance consultants and friends</a:t>
            </a:r>
            <a:endParaRPr lang="en-US" sz="2800" dirty="0"/>
          </a:p>
          <a:p>
            <a:pPr marL="342900" lvl="1" indent="-342900">
              <a:spcBef>
                <a:spcPts val="2000"/>
              </a:spcBef>
              <a:buClr>
                <a:schemeClr val="accent1">
                  <a:lumMod val="60000"/>
                  <a:lumOff val="40000"/>
                </a:schemeClr>
              </a:buClr>
            </a:pPr>
            <a:endParaRPr lang="en-US" sz="2800" dirty="0" smtClean="0"/>
          </a:p>
          <a:p>
            <a:pPr marL="342900" lvl="1" indent="-342900">
              <a:spcBef>
                <a:spcPts val="2000"/>
              </a:spcBef>
              <a:buClr>
                <a:schemeClr val="accent1">
                  <a:lumMod val="60000"/>
                  <a:lumOff val="40000"/>
                </a:schemeClr>
              </a:buClr>
            </a:pPr>
            <a:r>
              <a:rPr lang="en-US" sz="2800" dirty="0" smtClean="0"/>
              <a:t>Join us</a:t>
            </a:r>
            <a:endParaRPr lang="en-US" sz="2800" dirty="0"/>
          </a:p>
          <a:p>
            <a:pPr marL="625475" lvl="2" indent="-342900">
              <a:spcBef>
                <a:spcPts val="2000"/>
              </a:spcBef>
            </a:pPr>
            <a:r>
              <a:rPr lang="en-US" sz="2800" dirty="0" smtClean="0">
                <a:hlinkClick r:id="rId2"/>
              </a:rPr>
              <a:t>http</a:t>
            </a:r>
            <a:r>
              <a:rPr lang="en-US" sz="2800" dirty="0">
                <a:hlinkClick r:id="rId2"/>
              </a:rPr>
              <a:t>://</a:t>
            </a:r>
            <a:r>
              <a:rPr lang="en-US" sz="2800" dirty="0" smtClean="0">
                <a:hlinkClick r:id="rId2"/>
              </a:rPr>
              <a:t>invisibledifference.org.uk</a:t>
            </a:r>
            <a:r>
              <a:rPr lang="en-US" sz="2800" dirty="0" smtClean="0"/>
              <a:t> @</a:t>
            </a:r>
            <a:r>
              <a:rPr lang="en-US" sz="2800" dirty="0" err="1" smtClean="0"/>
              <a:t>InVisDiff</a:t>
            </a:r>
            <a:endParaRPr lang="en-US" sz="2800" dirty="0" smtClean="0"/>
          </a:p>
        </p:txBody>
      </p:sp>
    </p:spTree>
    <p:extLst>
      <p:ext uri="{BB962C8B-B14F-4D97-AF65-F5344CB8AC3E}">
        <p14:creationId xmlns:p14="http://schemas.microsoft.com/office/powerpoint/2010/main" val="9474318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062005"/>
          </a:xfrm>
        </p:spPr>
        <p:txBody>
          <a:bodyPr/>
          <a:lstStyle/>
          <a:p>
            <a:r>
              <a:rPr lang="en-US" sz="4000" b="1" dirty="0" smtClean="0"/>
              <a:t>Setting the Scene</a:t>
            </a:r>
            <a:endParaRPr lang="en-US" sz="4000" b="1"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sz="2000" dirty="0" smtClean="0"/>
              <a:t>What are we talking about?  Some examples:</a:t>
            </a:r>
          </a:p>
          <a:p>
            <a:r>
              <a:rPr lang="en-US" sz="2000" dirty="0" smtClean="0"/>
              <a:t>David Toole, </a:t>
            </a:r>
            <a:r>
              <a:rPr lang="en-US" sz="2000" i="1" dirty="0" smtClean="0"/>
              <a:t>The Cost of Living</a:t>
            </a:r>
            <a:r>
              <a:rPr lang="en-US" sz="2000" dirty="0" smtClean="0"/>
              <a:t> </a:t>
            </a:r>
            <a:r>
              <a:rPr lang="en-US" sz="2000" dirty="0" smtClean="0">
                <a:hlinkClick r:id="rId2"/>
              </a:rPr>
              <a:t>https</a:t>
            </a:r>
            <a:r>
              <a:rPr lang="en-US" sz="2000" dirty="0">
                <a:hlinkClick r:id="rId2"/>
              </a:rPr>
              <a:t>://</a:t>
            </a:r>
            <a:r>
              <a:rPr lang="en-US" sz="2000" dirty="0" smtClean="0">
                <a:hlinkClick r:id="rId2"/>
              </a:rPr>
              <a:t>www.youtube.com/watch?v=VcpcujComks</a:t>
            </a:r>
            <a:endParaRPr lang="en-US" sz="2000" dirty="0" smtClean="0"/>
          </a:p>
          <a:p>
            <a:r>
              <a:rPr lang="en-US" sz="2000" dirty="0" smtClean="0"/>
              <a:t>Claire Cunningham, </a:t>
            </a:r>
            <a:r>
              <a:rPr lang="en-US" sz="2000" i="1" dirty="0" smtClean="0"/>
              <a:t>Evolution</a:t>
            </a:r>
            <a:r>
              <a:rPr lang="en-US" sz="2000" dirty="0" smtClean="0"/>
              <a:t> </a:t>
            </a:r>
            <a:r>
              <a:rPr lang="en-US" sz="2000" dirty="0" smtClean="0">
                <a:hlinkClick r:id="rId3"/>
              </a:rPr>
              <a:t>https</a:t>
            </a:r>
            <a:r>
              <a:rPr lang="en-US" sz="2000" dirty="0">
                <a:hlinkClick r:id="rId3"/>
              </a:rPr>
              <a:t>://</a:t>
            </a:r>
            <a:r>
              <a:rPr lang="en-US" sz="2000" dirty="0" smtClean="0">
                <a:hlinkClick r:id="rId3"/>
              </a:rPr>
              <a:t>www.youtube.com/watch?v=7AyXdpze1yg</a:t>
            </a:r>
            <a:endParaRPr lang="en-US" sz="2000" dirty="0"/>
          </a:p>
        </p:txBody>
      </p:sp>
    </p:spTree>
    <p:extLst>
      <p:ext uri="{BB962C8B-B14F-4D97-AF65-F5344CB8AC3E}">
        <p14:creationId xmlns:p14="http://schemas.microsoft.com/office/powerpoint/2010/main" val="113856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err="1" smtClean="0"/>
              <a:t>InVisible</a:t>
            </a:r>
            <a:r>
              <a:rPr lang="en-US" sz="4000" b="1" dirty="0" smtClean="0"/>
              <a:t> Difference: Dance, Disability and Law </a:t>
            </a:r>
            <a:endParaRPr lang="en-US" sz="4000" b="1" dirty="0"/>
          </a:p>
        </p:txBody>
      </p:sp>
      <p:sp>
        <p:nvSpPr>
          <p:cNvPr id="3" name="Content Placeholder 2"/>
          <p:cNvSpPr>
            <a:spLocks noGrp="1"/>
          </p:cNvSpPr>
          <p:nvPr>
            <p:ph idx="1"/>
          </p:nvPr>
        </p:nvSpPr>
        <p:spPr>
          <a:xfrm>
            <a:off x="446567" y="1600201"/>
            <a:ext cx="8293396" cy="4343400"/>
          </a:xfrm>
        </p:spPr>
        <p:txBody>
          <a:bodyPr>
            <a:normAutofit fontScale="62500" lnSpcReduction="20000"/>
          </a:bodyPr>
          <a:lstStyle/>
          <a:p>
            <a:r>
              <a:rPr lang="en-US" sz="2900" dirty="0" smtClean="0"/>
              <a:t>Questions  	</a:t>
            </a:r>
          </a:p>
          <a:p>
            <a:pPr lvl="1"/>
            <a:r>
              <a:rPr lang="en-US" sz="2900" dirty="0" smtClean="0"/>
              <a:t>How do differently abled dancers make work and engage (or not) with legal frameworks?</a:t>
            </a:r>
          </a:p>
          <a:p>
            <a:pPr lvl="1"/>
            <a:r>
              <a:rPr lang="en-US" sz="2900" dirty="0"/>
              <a:t>T</a:t>
            </a:r>
            <a:r>
              <a:rPr lang="en-US" sz="2900" dirty="0" smtClean="0"/>
              <a:t>o what extent are the needs of the differently</a:t>
            </a:r>
            <a:r>
              <a:rPr lang="en-US" sz="2900" dirty="0"/>
              <a:t> </a:t>
            </a:r>
            <a:r>
              <a:rPr lang="en-US" sz="2900" dirty="0" smtClean="0"/>
              <a:t>abled dancer met by different legal and regulatory frameworks?</a:t>
            </a:r>
            <a:endParaRPr lang="en-US" sz="2900" dirty="0"/>
          </a:p>
          <a:p>
            <a:pPr lvl="1"/>
            <a:r>
              <a:rPr lang="en-US" sz="2900" dirty="0" smtClean="0"/>
              <a:t>What </a:t>
            </a:r>
            <a:r>
              <a:rPr lang="en-US" sz="2900" dirty="0"/>
              <a:t>is </a:t>
            </a:r>
            <a:r>
              <a:rPr lang="en-US" sz="2900" dirty="0" smtClean="0"/>
              <a:t>normal?</a:t>
            </a:r>
          </a:p>
          <a:p>
            <a:r>
              <a:rPr lang="en-US" sz="2900" dirty="0" smtClean="0"/>
              <a:t>Parameters</a:t>
            </a:r>
          </a:p>
          <a:p>
            <a:pPr lvl="1"/>
            <a:r>
              <a:rPr lang="en-US" sz="2900" dirty="0" smtClean="0"/>
              <a:t>Focus on elite dance made by dancers with physical differences</a:t>
            </a:r>
          </a:p>
          <a:p>
            <a:r>
              <a:rPr lang="en-US" sz="2900" dirty="0" smtClean="0"/>
              <a:t>Methods</a:t>
            </a:r>
          </a:p>
          <a:p>
            <a:pPr lvl="1"/>
            <a:r>
              <a:rPr lang="en-US" sz="2900" dirty="0" smtClean="0"/>
              <a:t>Literature and legislative reviews</a:t>
            </a:r>
          </a:p>
          <a:p>
            <a:pPr lvl="1"/>
            <a:r>
              <a:rPr lang="en-US" sz="2900" dirty="0"/>
              <a:t>S</a:t>
            </a:r>
            <a:r>
              <a:rPr lang="en-US" sz="2900" dirty="0" smtClean="0"/>
              <a:t>emi-structured interviews, ethnographic observation of dancers and choreographers</a:t>
            </a:r>
          </a:p>
          <a:p>
            <a:pPr lvl="1"/>
            <a:r>
              <a:rPr lang="en-US" sz="2900" dirty="0"/>
              <a:t>D</a:t>
            </a:r>
            <a:r>
              <a:rPr lang="en-US" sz="2900" dirty="0" smtClean="0"/>
              <a:t>iscourse analysis</a:t>
            </a:r>
          </a:p>
          <a:p>
            <a:pPr marL="0" indent="0">
              <a:buNone/>
            </a:pPr>
            <a:endParaRPr lang="en-US" dirty="0"/>
          </a:p>
        </p:txBody>
      </p:sp>
    </p:spTree>
    <p:extLst>
      <p:ext uri="{BB962C8B-B14F-4D97-AF65-F5344CB8AC3E}">
        <p14:creationId xmlns:p14="http://schemas.microsoft.com/office/powerpoint/2010/main" val="1820987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55180"/>
            <a:ext cx="8042276" cy="930153"/>
          </a:xfrm>
        </p:spPr>
        <p:txBody>
          <a:bodyPr/>
          <a:lstStyle/>
          <a:p>
            <a:r>
              <a:rPr lang="en-US" sz="3200" dirty="0" smtClean="0"/>
              <a:t/>
            </a:r>
            <a:br>
              <a:rPr lang="en-US" sz="3200" dirty="0" smtClean="0"/>
            </a:br>
            <a:r>
              <a:rPr lang="en-US" sz="3200" dirty="0"/>
              <a:t/>
            </a:r>
            <a:br>
              <a:rPr lang="en-US" sz="3200" dirty="0"/>
            </a:br>
            <a:r>
              <a:rPr lang="en-US" sz="3200" dirty="0" smtClean="0"/>
              <a:t/>
            </a:r>
            <a:br>
              <a:rPr lang="en-US" sz="3200" dirty="0" smtClean="0"/>
            </a:br>
            <a:r>
              <a:rPr lang="en-US" sz="4000" b="1" dirty="0" smtClean="0"/>
              <a:t>Audience Literacy</a:t>
            </a:r>
            <a:endParaRPr lang="en-US" sz="3600" dirty="0"/>
          </a:p>
        </p:txBody>
      </p:sp>
      <p:sp>
        <p:nvSpPr>
          <p:cNvPr id="3" name="Content Placeholder 2"/>
          <p:cNvSpPr>
            <a:spLocks noGrp="1"/>
          </p:cNvSpPr>
          <p:nvPr>
            <p:ph idx="1"/>
          </p:nvPr>
        </p:nvSpPr>
        <p:spPr>
          <a:xfrm>
            <a:off x="549275" y="1360967"/>
            <a:ext cx="8042276" cy="4582634"/>
          </a:xfrm>
        </p:spPr>
        <p:txBody>
          <a:bodyPr>
            <a:normAutofit/>
          </a:bodyPr>
          <a:lstStyle/>
          <a:p>
            <a:pPr marL="0" indent="0">
              <a:buNone/>
            </a:pPr>
            <a:r>
              <a:rPr lang="en-US" sz="2000" dirty="0" smtClean="0"/>
              <a:t>Audiences are important insofar as they</a:t>
            </a:r>
          </a:p>
          <a:p>
            <a:r>
              <a:rPr lang="en-US" sz="2000" dirty="0" smtClean="0"/>
              <a:t>Form part of or complete the dance</a:t>
            </a:r>
          </a:p>
          <a:p>
            <a:r>
              <a:rPr lang="en-US" sz="2000" dirty="0" smtClean="0"/>
              <a:t>Offer or exemplify societal respect and contribute to the generation of value</a:t>
            </a:r>
          </a:p>
          <a:p>
            <a:r>
              <a:rPr lang="en-US" sz="2000" dirty="0" smtClean="0"/>
              <a:t>Contribute to location of (disabled) dance in an ever-changing cultural environment that is currently </a:t>
            </a:r>
            <a:r>
              <a:rPr lang="en-US" sz="2000" dirty="0" err="1" smtClean="0"/>
              <a:t>characterised</a:t>
            </a:r>
            <a:r>
              <a:rPr lang="en-US" sz="2000" dirty="0" smtClean="0"/>
              <a:t> by</a:t>
            </a:r>
          </a:p>
          <a:p>
            <a:pPr lvl="1"/>
            <a:r>
              <a:rPr lang="en-US" sz="2000" dirty="0" smtClean="0"/>
              <a:t>ACE arts to be “resilient and innovative”</a:t>
            </a:r>
          </a:p>
          <a:p>
            <a:pPr lvl="1"/>
            <a:r>
              <a:rPr lang="en-US" sz="2000" dirty="0"/>
              <a:t>F</a:t>
            </a:r>
            <a:r>
              <a:rPr lang="en-US" sz="2000" dirty="0" smtClean="0"/>
              <a:t>ocus on markets </a:t>
            </a:r>
          </a:p>
          <a:p>
            <a:pPr lvl="1"/>
            <a:r>
              <a:rPr lang="en-US" sz="2000" dirty="0"/>
              <a:t>N</a:t>
            </a:r>
            <a:r>
              <a:rPr lang="en-US" sz="2000" dirty="0" smtClean="0"/>
              <a:t>ew gatekeepers</a:t>
            </a:r>
          </a:p>
        </p:txBody>
      </p:sp>
    </p:spTree>
    <p:extLst>
      <p:ext uri="{BB962C8B-B14F-4D97-AF65-F5344CB8AC3E}">
        <p14:creationId xmlns:p14="http://schemas.microsoft.com/office/powerpoint/2010/main" val="1783990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25801"/>
          </a:xfrm>
        </p:spPr>
        <p:txBody>
          <a:bodyPr/>
          <a:lstStyle/>
          <a:p>
            <a:r>
              <a:rPr lang="en-US" sz="3200" dirty="0" smtClean="0"/>
              <a:t/>
            </a:r>
            <a:br>
              <a:rPr lang="en-US" sz="3200" dirty="0" smtClean="0"/>
            </a:br>
            <a:r>
              <a:rPr lang="en-US" sz="4000" b="1" dirty="0" smtClean="0"/>
              <a:t>The ‘Problems’ with Audiences </a:t>
            </a:r>
            <a:endParaRPr lang="en-US" sz="4000" b="1" dirty="0"/>
          </a:p>
        </p:txBody>
      </p:sp>
      <p:sp>
        <p:nvSpPr>
          <p:cNvPr id="3" name="Content Placeholder 2"/>
          <p:cNvSpPr>
            <a:spLocks noGrp="1"/>
          </p:cNvSpPr>
          <p:nvPr>
            <p:ph idx="1"/>
          </p:nvPr>
        </p:nvSpPr>
        <p:spPr>
          <a:xfrm>
            <a:off x="467833" y="1600201"/>
            <a:ext cx="8304027" cy="4343400"/>
          </a:xfrm>
        </p:spPr>
        <p:txBody>
          <a:bodyPr>
            <a:normAutofit fontScale="92500"/>
          </a:bodyPr>
          <a:lstStyle/>
          <a:p>
            <a:pPr marL="0" indent="0">
              <a:buNone/>
            </a:pPr>
            <a:r>
              <a:rPr lang="en-US" sz="2000" dirty="0" smtClean="0"/>
              <a:t>Supported perception that </a:t>
            </a:r>
          </a:p>
          <a:p>
            <a:r>
              <a:rPr lang="en-US" sz="2000" dirty="0"/>
              <a:t>P</a:t>
            </a:r>
            <a:r>
              <a:rPr lang="en-US" sz="2000" dirty="0" smtClean="0"/>
              <a:t>eople (regular dance audiences and potential audiences) have low (to very low) levels of understanding about disability generally and disabled dance more specifically </a:t>
            </a:r>
          </a:p>
          <a:p>
            <a:r>
              <a:rPr lang="en-US" sz="2000" dirty="0"/>
              <a:t>T</a:t>
            </a:r>
            <a:r>
              <a:rPr lang="en-US" sz="2000" dirty="0" smtClean="0"/>
              <a:t>his deficit is impacting and will continue to impact negatively on experiences, practices, and rights of differently abled dancers</a:t>
            </a:r>
            <a:endParaRPr lang="en-US" sz="2000" dirty="0"/>
          </a:p>
          <a:p>
            <a:pPr marL="0" indent="0">
              <a:buNone/>
            </a:pPr>
            <a:r>
              <a:rPr lang="en-US" sz="2000" dirty="0" smtClean="0"/>
              <a:t>More fundamentally audiences</a:t>
            </a:r>
          </a:p>
          <a:p>
            <a:pPr marL="712788" lvl="2" indent="-350838"/>
            <a:r>
              <a:rPr lang="en-US" dirty="0"/>
              <a:t>D</a:t>
            </a:r>
            <a:r>
              <a:rPr lang="en-US" dirty="0" smtClean="0"/>
              <a:t>o not want to understand, or lack knowledge to understand</a:t>
            </a:r>
          </a:p>
          <a:p>
            <a:pPr marL="712788" lvl="2" indent="-350838"/>
            <a:r>
              <a:rPr lang="en-US" dirty="0"/>
              <a:t>F</a:t>
            </a:r>
            <a:r>
              <a:rPr lang="en-US" dirty="0" smtClean="0"/>
              <a:t>ail to engage because </a:t>
            </a:r>
            <a:r>
              <a:rPr lang="en-US" dirty="0"/>
              <a:t>t</a:t>
            </a:r>
            <a:r>
              <a:rPr lang="en-US" dirty="0" smtClean="0"/>
              <a:t>hey don</a:t>
            </a:r>
            <a:r>
              <a:rPr lang="fr-FR" dirty="0" smtClean="0"/>
              <a:t>’</a:t>
            </a:r>
            <a:r>
              <a:rPr lang="en-US" dirty="0" smtClean="0"/>
              <a:t>t want to say the wrong thing</a:t>
            </a:r>
          </a:p>
          <a:p>
            <a:pPr marL="712788" lvl="2" indent="-350838"/>
            <a:r>
              <a:rPr lang="en-US" dirty="0"/>
              <a:t>H</a:t>
            </a:r>
            <a:r>
              <a:rPr lang="en-US" dirty="0" smtClean="0"/>
              <a:t>ave no language to critique or evaluate</a:t>
            </a:r>
          </a:p>
        </p:txBody>
      </p:sp>
    </p:spTree>
    <p:extLst>
      <p:ext uri="{BB962C8B-B14F-4D97-AF65-F5344CB8AC3E}">
        <p14:creationId xmlns:p14="http://schemas.microsoft.com/office/powerpoint/2010/main" val="4034317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Empirical Question &amp; Methods</a:t>
            </a:r>
            <a:endParaRPr lang="en-US" sz="4000" b="1" dirty="0"/>
          </a:p>
        </p:txBody>
      </p:sp>
      <p:sp>
        <p:nvSpPr>
          <p:cNvPr id="3" name="Content Placeholder 2"/>
          <p:cNvSpPr>
            <a:spLocks noGrp="1"/>
          </p:cNvSpPr>
          <p:nvPr>
            <p:ph idx="1"/>
          </p:nvPr>
        </p:nvSpPr>
        <p:spPr/>
        <p:txBody>
          <a:bodyPr>
            <a:normAutofit lnSpcReduction="10000"/>
          </a:bodyPr>
          <a:lstStyle/>
          <a:p>
            <a:pPr marL="0" indent="0">
              <a:buNone/>
            </a:pPr>
            <a:r>
              <a:rPr lang="en-US" sz="2000" b="1" dirty="0" smtClean="0"/>
              <a:t>Question:</a:t>
            </a:r>
            <a:r>
              <a:rPr lang="en-US" sz="2000" dirty="0" smtClean="0"/>
              <a:t> Can audiences </a:t>
            </a:r>
            <a:r>
              <a:rPr lang="en-US" sz="2000" dirty="0" err="1" smtClean="0"/>
              <a:t>recognise</a:t>
            </a:r>
            <a:r>
              <a:rPr lang="en-US" sz="2000" dirty="0" smtClean="0"/>
              <a:t> quality and virtuosity in disabled dance?</a:t>
            </a:r>
          </a:p>
          <a:p>
            <a:pPr marL="0" indent="0">
              <a:buNone/>
            </a:pPr>
            <a:r>
              <a:rPr lang="en-US" sz="2000" b="1" dirty="0" smtClean="0"/>
              <a:t>Methods:</a:t>
            </a:r>
          </a:p>
          <a:p>
            <a:pPr lvl="1"/>
            <a:r>
              <a:rPr lang="en-GB" sz="2000" dirty="0"/>
              <a:t>Lay </a:t>
            </a:r>
            <a:r>
              <a:rPr lang="en-GB" sz="2000" dirty="0" smtClean="0"/>
              <a:t>Literacy: social </a:t>
            </a:r>
            <a:r>
              <a:rPr lang="en-GB" sz="2000" dirty="0"/>
              <a:t>media narratives </a:t>
            </a:r>
            <a:r>
              <a:rPr lang="en-GB" sz="2000" dirty="0" smtClean="0"/>
              <a:t>(Comments and Discussions on 18 YouTube </a:t>
            </a:r>
            <a:r>
              <a:rPr lang="en-GB" sz="2000" dirty="0"/>
              <a:t>videos of disabled dance </a:t>
            </a:r>
            <a:r>
              <a:rPr lang="en-GB" sz="2000" dirty="0" smtClean="0"/>
              <a:t>between </a:t>
            </a:r>
            <a:r>
              <a:rPr lang="en-GB" sz="2000" dirty="0"/>
              <a:t>July-November </a:t>
            </a:r>
            <a:r>
              <a:rPr lang="en-GB" sz="2000" dirty="0" smtClean="0"/>
              <a:t>2013)</a:t>
            </a:r>
            <a:endParaRPr lang="en-GB" sz="2000" dirty="0"/>
          </a:p>
          <a:p>
            <a:pPr lvl="1"/>
            <a:endParaRPr lang="en-GB" sz="2000" dirty="0"/>
          </a:p>
          <a:p>
            <a:pPr lvl="1"/>
            <a:r>
              <a:rPr lang="en-GB" sz="2000" dirty="0"/>
              <a:t>Expert </a:t>
            </a:r>
            <a:r>
              <a:rPr lang="en-GB" sz="2000" dirty="0" smtClean="0"/>
              <a:t>Literacy: analysis </a:t>
            </a:r>
            <a:r>
              <a:rPr lang="en-GB" sz="2000" dirty="0"/>
              <a:t>of </a:t>
            </a:r>
            <a:r>
              <a:rPr lang="en-GB" sz="2000" dirty="0" smtClean="0"/>
              <a:t>critics’ </a:t>
            </a:r>
            <a:r>
              <a:rPr lang="en-GB" sz="2000" dirty="0"/>
              <a:t>reviews </a:t>
            </a:r>
            <a:r>
              <a:rPr lang="en-GB" sz="2000" dirty="0" smtClean="0"/>
              <a:t>of disabled dance performances</a:t>
            </a:r>
            <a:endParaRPr lang="en-GB" sz="2000" dirty="0"/>
          </a:p>
          <a:p>
            <a:pPr lvl="1"/>
            <a:endParaRPr lang="en-GB" sz="2000" dirty="0"/>
          </a:p>
          <a:p>
            <a:pPr lvl="1"/>
            <a:r>
              <a:rPr lang="en-GB" sz="2000" dirty="0"/>
              <a:t>Participant </a:t>
            </a:r>
            <a:r>
              <a:rPr lang="en-GB" sz="2000" dirty="0" smtClean="0"/>
              <a:t>Experiences: field observations and </a:t>
            </a:r>
            <a:r>
              <a:rPr lang="en-GB" sz="2000" dirty="0"/>
              <a:t>semi-structured </a:t>
            </a:r>
            <a:r>
              <a:rPr lang="en-GB" sz="2000" dirty="0" smtClean="0"/>
              <a:t>interviews with </a:t>
            </a:r>
            <a:r>
              <a:rPr lang="en-GB" sz="2000" dirty="0"/>
              <a:t>3 differently abled </a:t>
            </a:r>
            <a:r>
              <a:rPr lang="en-GB" sz="2000" dirty="0" smtClean="0"/>
              <a:t>dancers, and less formal discussions with others</a:t>
            </a:r>
            <a:endParaRPr lang="en-GB" sz="2000" dirty="0"/>
          </a:p>
          <a:p>
            <a:pPr lvl="1"/>
            <a:endParaRPr lang="en-US" sz="2000" dirty="0" smtClean="0"/>
          </a:p>
        </p:txBody>
      </p:sp>
    </p:spTree>
    <p:extLst>
      <p:ext uri="{BB962C8B-B14F-4D97-AF65-F5344CB8AC3E}">
        <p14:creationId xmlns:p14="http://schemas.microsoft.com/office/powerpoint/2010/main" val="18003611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Lay Audiences</a:t>
            </a:r>
            <a:endParaRPr lang="en-US" sz="4000" b="1" dirty="0"/>
          </a:p>
        </p:txBody>
      </p:sp>
      <p:sp>
        <p:nvSpPr>
          <p:cNvPr id="3" name="Content Placeholder 2"/>
          <p:cNvSpPr>
            <a:spLocks noGrp="1"/>
          </p:cNvSpPr>
          <p:nvPr>
            <p:ph idx="1"/>
          </p:nvPr>
        </p:nvSpPr>
        <p:spPr>
          <a:xfrm>
            <a:off x="549275" y="1600200"/>
            <a:ext cx="8042276" cy="5130209"/>
          </a:xfrm>
        </p:spPr>
        <p:txBody>
          <a:bodyPr>
            <a:normAutofit fontScale="70000" lnSpcReduction="20000"/>
          </a:bodyPr>
          <a:lstStyle/>
          <a:p>
            <a:pPr marL="0" indent="0">
              <a:buNone/>
            </a:pPr>
            <a:r>
              <a:rPr lang="en-US" sz="3200" dirty="0" smtClean="0"/>
              <a:t>Response typologies identified: ‘Gushing’, ‘</a:t>
            </a:r>
            <a:r>
              <a:rPr lang="en-US" sz="3200" dirty="0" err="1" smtClean="0"/>
              <a:t>Sympathising</a:t>
            </a:r>
            <a:r>
              <a:rPr lang="en-US" sz="3200" dirty="0" smtClean="0"/>
              <a:t>’, ‘Questioning’, ‘Resisting’, and ‘Critiquing’</a:t>
            </a:r>
          </a:p>
          <a:p>
            <a:pPr marL="0" indent="0">
              <a:buNone/>
            </a:pPr>
            <a:r>
              <a:rPr lang="en-GB" sz="3200" dirty="0" smtClean="0"/>
              <a:t>Comments include:</a:t>
            </a:r>
          </a:p>
          <a:p>
            <a:r>
              <a:rPr lang="en-GB" sz="3200" dirty="0" smtClean="0"/>
              <a:t>“That’s </a:t>
            </a:r>
            <a:r>
              <a:rPr lang="en-GB" sz="3200" dirty="0"/>
              <a:t>amazing…”  “I feel sad” “I don’t get </a:t>
            </a:r>
            <a:r>
              <a:rPr lang="en-GB" sz="3200" dirty="0" smtClean="0"/>
              <a:t>it”</a:t>
            </a:r>
            <a:endParaRPr lang="en-GB" sz="3200" dirty="0"/>
          </a:p>
          <a:p>
            <a:r>
              <a:rPr lang="en-GB" sz="3200" dirty="0"/>
              <a:t>“Why crying? About people who don’t realize they will never ever be great dancers?  I have a problem accepting people who cannot accept their own facts.  I find it macabre to display people with bodily issues in such ways.  I can’t help, but it feels like visiting a zoo ...”</a:t>
            </a:r>
          </a:p>
          <a:p>
            <a:r>
              <a:rPr lang="en-GB" sz="3200" dirty="0" smtClean="0"/>
              <a:t>“</a:t>
            </a:r>
            <a:r>
              <a:rPr lang="en-GB" sz="3200" dirty="0"/>
              <a:t>This is beautiful.  I feel like she has both arms because she puts her all into each movement and it extends to the other arm as well even though it’s not </a:t>
            </a:r>
            <a:r>
              <a:rPr lang="en-GB" sz="3200" dirty="0" smtClean="0"/>
              <a:t>there”</a:t>
            </a:r>
          </a:p>
          <a:p>
            <a:pPr marL="0" indent="0">
              <a:buNone/>
            </a:pPr>
            <a:r>
              <a:rPr lang="en-GB" sz="3200" dirty="0"/>
              <a:t>V</a:t>
            </a:r>
            <a:r>
              <a:rPr lang="en-GB" sz="3200" dirty="0" smtClean="0"/>
              <a:t>ery few comments analysed the dances on their merits from a ‘critiquing’ perspective</a:t>
            </a:r>
            <a:endParaRPr lang="en-US" dirty="0" smtClean="0"/>
          </a:p>
        </p:txBody>
      </p:sp>
    </p:spTree>
    <p:extLst>
      <p:ext uri="{BB962C8B-B14F-4D97-AF65-F5344CB8AC3E}">
        <p14:creationId xmlns:p14="http://schemas.microsoft.com/office/powerpoint/2010/main" val="1228457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Expert Critics</a:t>
            </a:r>
            <a:endParaRPr lang="en-US" sz="4000" b="1" dirty="0"/>
          </a:p>
        </p:txBody>
      </p:sp>
      <p:sp>
        <p:nvSpPr>
          <p:cNvPr id="3" name="Content Placeholder 2"/>
          <p:cNvSpPr>
            <a:spLocks noGrp="1"/>
          </p:cNvSpPr>
          <p:nvPr>
            <p:ph idx="1"/>
          </p:nvPr>
        </p:nvSpPr>
        <p:spPr>
          <a:xfrm>
            <a:off x="549275" y="1600200"/>
            <a:ext cx="8042276" cy="4949455"/>
          </a:xfrm>
        </p:spPr>
        <p:txBody>
          <a:bodyPr>
            <a:normAutofit fontScale="77500" lnSpcReduction="20000"/>
          </a:bodyPr>
          <a:lstStyle/>
          <a:p>
            <a:pPr marL="0" indent="0">
              <a:buNone/>
            </a:pPr>
            <a:r>
              <a:rPr lang="en-GB" dirty="0"/>
              <a:t>F</a:t>
            </a:r>
            <a:r>
              <a:rPr lang="en-GB" dirty="0" smtClean="0"/>
              <a:t>ormal review analysis:</a:t>
            </a:r>
          </a:p>
          <a:p>
            <a:r>
              <a:rPr lang="en-GB" dirty="0" smtClean="0"/>
              <a:t>There </a:t>
            </a:r>
            <a:r>
              <a:rPr lang="en-GB" dirty="0"/>
              <a:t>is a horrific, </a:t>
            </a:r>
            <a:r>
              <a:rPr lang="en-GB" dirty="0" err="1"/>
              <a:t>Satyricon</a:t>
            </a:r>
            <a:r>
              <a:rPr lang="en-GB" dirty="0"/>
              <a:t> quality to </a:t>
            </a:r>
            <a:r>
              <a:rPr lang="en-GB" dirty="0" err="1"/>
              <a:t>CandoCo</a:t>
            </a:r>
            <a:r>
              <a:rPr lang="en-GB" dirty="0"/>
              <a:t> that heaves up in the chest – nausea at the moral </a:t>
            </a:r>
            <a:r>
              <a:rPr lang="en-GB" dirty="0" err="1"/>
              <a:t>rudderlessness</a:t>
            </a:r>
            <a:r>
              <a:rPr lang="en-GB" dirty="0"/>
              <a:t> of a world where we would pay money to watch a man whose body terminates at his ribcage, moving about the stage on his </a:t>
            </a:r>
            <a:r>
              <a:rPr lang="en-GB" dirty="0" smtClean="0"/>
              <a:t>hands</a:t>
            </a:r>
          </a:p>
          <a:p>
            <a:pPr marL="0" indent="0">
              <a:buNone/>
            </a:pPr>
            <a:r>
              <a:rPr lang="en-GB" dirty="0" smtClean="0"/>
              <a:t>More recently:</a:t>
            </a:r>
            <a:endParaRPr lang="en-GB" dirty="0"/>
          </a:p>
          <a:p>
            <a:r>
              <a:rPr lang="en-GB" i="1" dirty="0" smtClean="0"/>
              <a:t>Falling </a:t>
            </a:r>
            <a:r>
              <a:rPr lang="en-GB" i="1" dirty="0"/>
              <a:t>In Love With Frida </a:t>
            </a:r>
            <a:r>
              <a:rPr lang="en-GB" dirty="0"/>
              <a:t>is one to watch, savour and then reflect on at length.  At first, the bold criss-crossing between movement, text, music and </a:t>
            </a:r>
            <a:r>
              <a:rPr lang="en-GB" dirty="0" err="1"/>
              <a:t>performative</a:t>
            </a:r>
            <a:r>
              <a:rPr lang="en-GB" dirty="0"/>
              <a:t> actions, registers like a massive crush on the Mexican painter Frida Kahlo (1907-1954). … But gradually what emerges, not least in a deliciously wry, humorously conversational – and disarmingly frank – monologue is a statement of Bowditch’s own life experiences as a disabled woman, and an </a:t>
            </a:r>
            <a:r>
              <a:rPr lang="en-GB" dirty="0" smtClean="0"/>
              <a:t>artist</a:t>
            </a:r>
          </a:p>
          <a:p>
            <a:pPr marL="0" indent="0">
              <a:buNone/>
            </a:pPr>
            <a:r>
              <a:rPr lang="en-GB" dirty="0" smtClean="0"/>
              <a:t>A noticeable shift from Questioning and Resisting to Critiquing</a:t>
            </a:r>
            <a:endParaRPr lang="en-GB" dirty="0"/>
          </a:p>
        </p:txBody>
      </p:sp>
    </p:spTree>
    <p:extLst>
      <p:ext uri="{BB962C8B-B14F-4D97-AF65-F5344CB8AC3E}">
        <p14:creationId xmlns:p14="http://schemas.microsoft.com/office/powerpoint/2010/main" val="25953586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Invisible difference template">
      <a:dk1>
        <a:sysClr val="windowText" lastClr="000000"/>
      </a:dk1>
      <a:lt1>
        <a:srgbClr val="FFFFFF"/>
      </a:lt1>
      <a:dk2>
        <a:srgbClr val="3E3D2D"/>
      </a:dk2>
      <a:lt2>
        <a:srgbClr val="A0F251"/>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2168</TotalTime>
  <Words>1522</Words>
  <Application>Microsoft Office PowerPoint</Application>
  <PresentationFormat>On-screen Show (4:3)</PresentationFormat>
  <Paragraphs>156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Breeze</vt:lpstr>
      <vt:lpstr>Disabled Dance: Cultural Heritage, Audience Literacy and Legal Contributions  </vt:lpstr>
      <vt:lpstr>Overview</vt:lpstr>
      <vt:lpstr>Setting the Scene</vt:lpstr>
      <vt:lpstr>InVisible Difference: Dance, Disability and Law </vt:lpstr>
      <vt:lpstr>   Audience Literacy</vt:lpstr>
      <vt:lpstr> The ‘Problems’ with Audiences </vt:lpstr>
      <vt:lpstr>Empirical Question &amp; Methods</vt:lpstr>
      <vt:lpstr>Lay Audiences</vt:lpstr>
      <vt:lpstr>Expert Critics</vt:lpstr>
      <vt:lpstr>Elite Performers</vt:lpstr>
      <vt:lpstr>Findings on Empirical Evidence</vt:lpstr>
      <vt:lpstr>Human Rights Landscape I</vt:lpstr>
      <vt:lpstr>Human Rights Landscape II</vt:lpstr>
      <vt:lpstr>Cultural Heritage Landscape I</vt:lpstr>
      <vt:lpstr>Cultural Heritage Landscape II</vt:lpstr>
      <vt:lpstr>The Failure of Law</vt:lpstr>
      <vt:lpstr>Softer Policy Approaches</vt:lpstr>
      <vt:lpstr>Conclusions</vt:lpstr>
      <vt:lpstr>Recommendations</vt:lpstr>
      <vt:lpstr>Kate Marsh, Welly O’Brien, Southbank (photograph Luke Pell) </vt:lpstr>
      <vt:lpstr>Thank you</vt:lpstr>
    </vt:vector>
  </TitlesOfParts>
  <Company>Coventry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Wood</dc:creator>
  <cp:lastModifiedBy>Hannah</cp:lastModifiedBy>
  <cp:revision>272</cp:revision>
  <dcterms:created xsi:type="dcterms:W3CDTF">2013-05-31T10:40:01Z</dcterms:created>
  <dcterms:modified xsi:type="dcterms:W3CDTF">2015-04-07T07:25:36Z</dcterms:modified>
</cp:coreProperties>
</file>